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3.xml" ContentType="application/vnd.openxmlformats-officedocument.presentationml.slide+xml"/>
  <Override PartName="/ppt/slides/slide31.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0"/>
  </p:notesMasterIdLst>
  <p:sldIdLst>
    <p:sldId id="256" r:id="rId2"/>
    <p:sldId id="284" r:id="rId3"/>
    <p:sldId id="285" r:id="rId4"/>
    <p:sldId id="257" r:id="rId5"/>
    <p:sldId id="286" r:id="rId6"/>
    <p:sldId id="258" r:id="rId7"/>
    <p:sldId id="259" r:id="rId8"/>
    <p:sldId id="261" r:id="rId9"/>
    <p:sldId id="287" r:id="rId10"/>
    <p:sldId id="262" r:id="rId11"/>
    <p:sldId id="263" r:id="rId12"/>
    <p:sldId id="264" r:id="rId13"/>
    <p:sldId id="265" r:id="rId14"/>
    <p:sldId id="269" r:id="rId15"/>
    <p:sldId id="266" r:id="rId16"/>
    <p:sldId id="267" r:id="rId17"/>
    <p:sldId id="273" r:id="rId18"/>
    <p:sldId id="268" r:id="rId19"/>
    <p:sldId id="270" r:id="rId20"/>
    <p:sldId id="271" r:id="rId21"/>
    <p:sldId id="288" r:id="rId22"/>
    <p:sldId id="289" r:id="rId23"/>
    <p:sldId id="272"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274" r:id="rId43"/>
    <p:sldId id="308" r:id="rId44"/>
    <p:sldId id="309" r:id="rId45"/>
    <p:sldId id="275" r:id="rId46"/>
    <p:sldId id="278" r:id="rId47"/>
    <p:sldId id="277" r:id="rId48"/>
    <p:sldId id="310" r:id="rId49"/>
    <p:sldId id="282" r:id="rId50"/>
    <p:sldId id="283" r:id="rId51"/>
    <p:sldId id="281" r:id="rId52"/>
    <p:sldId id="311" r:id="rId53"/>
    <p:sldId id="312" r:id="rId54"/>
    <p:sldId id="313" r:id="rId55"/>
    <p:sldId id="276" r:id="rId56"/>
    <p:sldId id="279" r:id="rId57"/>
    <p:sldId id="315" r:id="rId58"/>
    <p:sldId id="28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885E5-ADF1-46C4-99C3-90CA50DF3A2F}" type="datetimeFigureOut">
              <a:rPr lang="en-IN" smtClean="0"/>
              <a:t>14-03-2023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E53B8-DD80-4FB7-8774-7E8719B76917}" type="slidenum">
              <a:rPr lang="en-IN" smtClean="0"/>
              <a:t>‹#›</a:t>
            </a:fld>
            <a:endParaRPr lang="en-IN"/>
          </a:p>
        </p:txBody>
      </p:sp>
    </p:spTree>
    <p:extLst>
      <p:ext uri="{BB962C8B-B14F-4D97-AF65-F5344CB8AC3E}">
        <p14:creationId xmlns:p14="http://schemas.microsoft.com/office/powerpoint/2010/main" val="205831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Team dynamics can be good - for example, when they improve overall team performance and/or get the best out of individual team members.  They can also be bad - for example, when they cause unproductive conflict, demotivation, and prevent the team from achieving its goals.</a:t>
            </a:r>
            <a:endParaRPr lang="en-IN" sz="120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623E53B8-DD80-4FB7-8774-7E8719B76917}" type="slidenum">
              <a:rPr lang="en-IN" smtClean="0"/>
              <a:t>56</a:t>
            </a:fld>
            <a:endParaRPr lang="en-IN"/>
          </a:p>
        </p:txBody>
      </p:sp>
    </p:spTree>
    <p:extLst>
      <p:ext uri="{BB962C8B-B14F-4D97-AF65-F5344CB8AC3E}">
        <p14:creationId xmlns:p14="http://schemas.microsoft.com/office/powerpoint/2010/main" val="162060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191871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9636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88B55D-70BA-486F-B25A-95D4A098D55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324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67723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88B55D-70BA-486F-B25A-95D4A098D55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25141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1846995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99961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1860820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629658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34B25F-4C48-49AF-9B9D-FC53F28E075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47586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329601455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4B25F-4C48-49AF-9B9D-FC53F28E075B}" type="datetimeFigureOut">
              <a:rPr lang="en-IN" smtClean="0"/>
              <a:t>14-03-2023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99498506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34B25F-4C48-49AF-9B9D-FC53F28E075B}" type="datetimeFigureOut">
              <a:rPr lang="en-IN" smtClean="0"/>
              <a:t>14-03-2023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25624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4B25F-4C48-49AF-9B9D-FC53F28E075B}" type="datetimeFigureOut">
              <a:rPr lang="en-IN" smtClean="0"/>
              <a:t>14-03-2023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162178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415004818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34B25F-4C48-49AF-9B9D-FC53F28E075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88B55D-70BA-486F-B25A-95D4A098D557}" type="slidenum">
              <a:rPr lang="en-IN" smtClean="0"/>
              <a:t>‹#›</a:t>
            </a:fld>
            <a:endParaRPr lang="en-IN"/>
          </a:p>
        </p:txBody>
      </p:sp>
    </p:spTree>
    <p:extLst>
      <p:ext uri="{BB962C8B-B14F-4D97-AF65-F5344CB8AC3E}">
        <p14:creationId xmlns:p14="http://schemas.microsoft.com/office/powerpoint/2010/main" val="3076834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B34B25F-4C48-49AF-9B9D-FC53F28E075B}" type="datetimeFigureOut">
              <a:rPr lang="en-IN" smtClean="0"/>
              <a:t>14-03-2023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088B55D-70BA-486F-B25A-95D4A098D557}" type="slidenum">
              <a:rPr lang="en-IN" smtClean="0"/>
              <a:t>‹#›</a:t>
            </a:fld>
            <a:endParaRPr lang="en-IN"/>
          </a:p>
        </p:txBody>
      </p:sp>
    </p:spTree>
    <p:extLst>
      <p:ext uri="{BB962C8B-B14F-4D97-AF65-F5344CB8AC3E}">
        <p14:creationId xmlns:p14="http://schemas.microsoft.com/office/powerpoint/2010/main" val="87368818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A5E5-A858-4542-9269-9C1A820682EC}"/>
              </a:ext>
            </a:extLst>
          </p:cNvPr>
          <p:cNvSpPr>
            <a:spLocks noGrp="1"/>
          </p:cNvSpPr>
          <p:nvPr>
            <p:ph type="ctrTitle"/>
          </p:nvPr>
        </p:nvSpPr>
        <p:spPr>
          <a:xfrm>
            <a:off x="1300065" y="273277"/>
            <a:ext cx="9144000" cy="827735"/>
          </a:xfrm>
        </p:spPr>
        <p:txBody>
          <a:bodyPr>
            <a:normAutofit fontScale="90000"/>
          </a:bodyPr>
          <a:lstStyle/>
          <a:p>
            <a:r>
              <a:rPr lang="en-IN" dirty="0"/>
              <a:t>MODULE 2 </a:t>
            </a:r>
          </a:p>
        </p:txBody>
      </p:sp>
      <p:sp>
        <p:nvSpPr>
          <p:cNvPr id="3" name="Subtitle 2">
            <a:extLst>
              <a:ext uri="{FF2B5EF4-FFF2-40B4-BE49-F238E27FC236}">
                <a16:creationId xmlns:a16="http://schemas.microsoft.com/office/drawing/2014/main" id="{B8E3BE1D-9A97-40F7-A533-052D65895B54}"/>
              </a:ext>
            </a:extLst>
          </p:cNvPr>
          <p:cNvSpPr>
            <a:spLocks noGrp="1"/>
          </p:cNvSpPr>
          <p:nvPr>
            <p:ph type="subTitle" idx="1"/>
          </p:nvPr>
        </p:nvSpPr>
        <p:spPr>
          <a:xfrm>
            <a:off x="1524000" y="1241181"/>
            <a:ext cx="9144000" cy="4375637"/>
          </a:xfrm>
        </p:spPr>
        <p:txBody>
          <a:bodyPr>
            <a:normAutofit fontScale="85000" lnSpcReduction="20000"/>
          </a:bodyPr>
          <a:lstStyle/>
          <a:p>
            <a:pPr algn="l"/>
            <a:endParaRPr lang="en-IN" sz="1800" b="0" i="0" u="none" strike="noStrike" baseline="0" dirty="0">
              <a:solidFill>
                <a:srgbClr val="000000"/>
              </a:solidFill>
              <a:latin typeface="Times New Roman" panose="02020603050405020304" pitchFamily="18" charset="0"/>
            </a:endParaRPr>
          </a:p>
          <a:p>
            <a:r>
              <a:rPr lang="en-IN" sz="2800" b="0" i="0" u="none" strike="noStrike" baseline="0" dirty="0">
                <a:solidFill>
                  <a:srgbClr val="000000"/>
                </a:solidFill>
                <a:latin typeface="Times New Roman" panose="02020603050405020304" pitchFamily="18" charset="0"/>
                <a:cs typeface="Times New Roman" panose="02020603050405020304" pitchFamily="18" charset="0"/>
              </a:rPr>
              <a:t> </a:t>
            </a:r>
            <a:r>
              <a:rPr lang="en-IN" sz="2800" b="1" i="0" u="none" strike="noStrike" baseline="0" dirty="0">
                <a:solidFill>
                  <a:srgbClr val="000000"/>
                </a:solidFill>
                <a:latin typeface="Times New Roman" panose="02020603050405020304" pitchFamily="18" charset="0"/>
                <a:cs typeface="Times New Roman" panose="02020603050405020304" pitchFamily="18" charset="0"/>
              </a:rPr>
              <a:t>Initiating Projects: </a:t>
            </a:r>
            <a:endParaRPr lang="en-IN" sz="2800" b="0" i="0" u="none" strike="noStrike" baseline="0" dirty="0">
              <a:solidFill>
                <a:srgbClr val="000000"/>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How to get a project started</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Selecting project strategically</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Project selection models (Numeric /Scoring Models and Non-numeric models)</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Project portfolio process</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Project sponsor and creating charter</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Project proposal</a:t>
            </a: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Effective project team, Stages of team development &amp; growth (forming, storming, norming &amp;performing), team dynamics</a:t>
            </a:r>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IN" dirty="0"/>
          </a:p>
        </p:txBody>
      </p:sp>
    </p:spTree>
    <p:extLst>
      <p:ext uri="{BB962C8B-B14F-4D97-AF65-F5344CB8AC3E}">
        <p14:creationId xmlns:p14="http://schemas.microsoft.com/office/powerpoint/2010/main" val="3430013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4D9E-2517-4290-9138-A76B9011A8D1}"/>
              </a:ext>
            </a:extLst>
          </p:cNvPr>
          <p:cNvSpPr>
            <a:spLocks noGrp="1"/>
          </p:cNvSpPr>
          <p:nvPr>
            <p:ph type="title"/>
          </p:nvPr>
        </p:nvSpPr>
        <p:spPr/>
        <p:txBody>
          <a:bodyPr>
            <a:normAutofit/>
          </a:bodyPr>
          <a:lstStyle/>
          <a:p>
            <a:r>
              <a:rPr lang="en-US" b="1" dirty="0">
                <a:effectLst/>
                <a:latin typeface="Times New Roman" panose="02020603050405020304" pitchFamily="18" charset="0"/>
                <a:ea typeface="Times New Roman" panose="02020603050405020304" pitchFamily="18" charset="0"/>
              </a:rPr>
              <a:t>Determination of the objective of a project</a:t>
            </a:r>
            <a:r>
              <a:rPr lang="en-IN" b="1" dirty="0">
                <a:effectLst/>
                <a:latin typeface="Times New Roman" panose="02020603050405020304" pitchFamily="18" charset="0"/>
                <a:ea typeface="Times New Roman" panose="02020603050405020304" pitchFamily="18" charset="0"/>
              </a:rPr>
              <a:t/>
            </a:r>
            <a:br>
              <a:rPr lang="en-IN"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5E82351-6E04-439B-B78C-E06FC4B3D9FB}"/>
              </a:ext>
            </a:extLst>
          </p:cNvPr>
          <p:cNvSpPr>
            <a:spLocks noGrp="1"/>
          </p:cNvSpPr>
          <p:nvPr>
            <p:ph idx="1"/>
          </p:nvPr>
        </p:nvSpPr>
        <p:spPr>
          <a:xfrm>
            <a:off x="1460208" y="1540189"/>
            <a:ext cx="9689874" cy="5065884"/>
          </a:xfrm>
        </p:spPr>
        <p:txBody>
          <a:bodyPr>
            <a:normAutofit fontScale="92500" lnSpcReduction="20000"/>
          </a:bodyPr>
          <a:lstStyle/>
          <a:p>
            <a:pPr marL="0" indent="0" algn="just">
              <a:lnSpc>
                <a:spcPct val="150000"/>
              </a:lnSpc>
              <a:spcBef>
                <a:spcPts val="600"/>
              </a:spcBef>
              <a:spcAft>
                <a:spcPts val="1000"/>
              </a:spcAft>
              <a:buNone/>
            </a:pPr>
            <a:r>
              <a:rPr lang="en-US" sz="1800" dirty="0">
                <a:effectLst/>
                <a:latin typeface="Times New Roman" panose="02020603050405020304" pitchFamily="18" charset="0"/>
                <a:ea typeface="Calibri" panose="020F0502020204030204" pitchFamily="34" charset="0"/>
                <a:cs typeface="Kartika" panose="02020503030404060203" pitchFamily="18" charset="0"/>
              </a:rPr>
              <a:t>	A number of factors should be taken into account when determining the objective, for example:</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Market needs </a:t>
            </a:r>
            <a:r>
              <a:rPr lang="en-US" sz="1800" dirty="0">
                <a:effectLst/>
                <a:latin typeface="Times New Roman" panose="02020603050405020304" pitchFamily="18" charset="0"/>
                <a:ea typeface="Calibri" panose="020F0502020204030204" pitchFamily="34" charset="0"/>
                <a:cs typeface="Kartika" panose="02020503030404060203" pitchFamily="18" charset="0"/>
              </a:rPr>
              <a:t>(for example, production of digital content).</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Institutional needs </a:t>
            </a:r>
            <a:r>
              <a:rPr lang="en-US" sz="1800" dirty="0">
                <a:effectLst/>
                <a:latin typeface="Times New Roman" panose="02020603050405020304" pitchFamily="18" charset="0"/>
                <a:ea typeface="Calibri" panose="020F0502020204030204" pitchFamily="34" charset="0"/>
                <a:cs typeface="Kartika" panose="02020503030404060203" pitchFamily="18" charset="0"/>
              </a:rPr>
              <a:t>(educational institution develops a new teaching tool for reducing teaching costs). </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Customers needs </a:t>
            </a:r>
            <a:r>
              <a:rPr lang="en-US" sz="1800" dirty="0">
                <a:effectLst/>
                <a:latin typeface="Times New Roman" panose="02020603050405020304" pitchFamily="18" charset="0"/>
                <a:ea typeface="Calibri" panose="020F0502020204030204" pitchFamily="34" charset="0"/>
                <a:cs typeface="Kartika" panose="02020503030404060203" pitchFamily="18" charset="0"/>
              </a:rPr>
              <a:t>(an ICT company offers to an airport to set up a </a:t>
            </a:r>
            <a:r>
              <a:rPr lang="en-US" sz="1800" dirty="0" err="1">
                <a:effectLst/>
                <a:latin typeface="Times New Roman" panose="02020603050405020304" pitchFamily="18" charset="0"/>
                <a:ea typeface="Calibri" panose="020F0502020204030204" pitchFamily="34" charset="0"/>
                <a:cs typeface="Kartika" panose="02020503030404060203" pitchFamily="18" charset="0"/>
              </a:rPr>
              <a:t>WiFi</a:t>
            </a:r>
            <a:r>
              <a:rPr lang="en-US" sz="1800" dirty="0">
                <a:effectLst/>
                <a:latin typeface="Times New Roman" panose="02020603050405020304" pitchFamily="18" charset="0"/>
                <a:ea typeface="Calibri" panose="020F0502020204030204" pitchFamily="34" charset="0"/>
                <a:cs typeface="Kartika" panose="02020503030404060203" pitchFamily="18" charset="0"/>
              </a:rPr>
              <a:t> network for in a waiting room).</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Technological opportunities </a:t>
            </a:r>
            <a:r>
              <a:rPr lang="en-US" sz="1800" dirty="0">
                <a:effectLst/>
                <a:latin typeface="Times New Roman" panose="02020603050405020304" pitchFamily="18" charset="0"/>
                <a:ea typeface="Calibri" panose="020F0502020204030204" pitchFamily="34" charset="0"/>
                <a:cs typeface="Kartika" panose="02020503030404060203" pitchFamily="18" charset="0"/>
              </a:rPr>
              <a:t>(producing videogames after introduction of high performance personal computers).</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Social need </a:t>
            </a:r>
            <a:r>
              <a:rPr lang="en-US" sz="1800" dirty="0">
                <a:effectLst/>
                <a:latin typeface="Times New Roman" panose="02020603050405020304" pitchFamily="18" charset="0"/>
                <a:ea typeface="Calibri" panose="020F0502020204030204" pitchFamily="34" charset="0"/>
                <a:cs typeface="Kartika" panose="02020503030404060203" pitchFamily="18" charset="0"/>
              </a:rPr>
              <a:t>(public Internet access points in remote areas).</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342900" lvl="0" indent="-342900" algn="just">
              <a:lnSpc>
                <a:spcPct val="150000"/>
              </a:lnSpc>
              <a:spcBef>
                <a:spcPts val="600"/>
              </a:spcBef>
              <a:spcAft>
                <a:spcPts val="1000"/>
              </a:spcAft>
              <a:tabLst>
                <a:tab pos="228600" algn="l"/>
                <a:tab pos="270510" algn="l"/>
                <a:tab pos="457200" algn="l"/>
              </a:tabLst>
            </a:pP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Legislation</a:t>
            </a:r>
            <a:r>
              <a:rPr lang="en-US" sz="1800" dirty="0">
                <a:effectLst/>
                <a:latin typeface="Times New Roman" panose="02020603050405020304" pitchFamily="18" charset="0"/>
                <a:ea typeface="Calibri" panose="020F0502020204030204" pitchFamily="34" charset="0"/>
                <a:cs typeface="Kartika" panose="02020503030404060203" pitchFamily="18" charset="0"/>
              </a:rPr>
              <a:t> (web based support system on handling property rights for content developers).</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algn="just">
              <a:lnSpc>
                <a:spcPct val="150000"/>
              </a:lnSpc>
              <a:spcBef>
                <a:spcPts val="600"/>
              </a:spcBef>
              <a:spcAft>
                <a:spcPts val="1000"/>
              </a:spcAft>
            </a:pPr>
            <a:r>
              <a:rPr lang="en-US" sz="1800" dirty="0">
                <a:effectLst/>
                <a:latin typeface="Times New Roman" panose="02020603050405020304" pitchFamily="18" charset="0"/>
                <a:ea typeface="Calibri" panose="020F0502020204030204" pitchFamily="34" charset="0"/>
                <a:cs typeface="Kartika" panose="02020503030404060203" pitchFamily="18" charset="0"/>
              </a:rPr>
              <a:t>A </a:t>
            </a:r>
            <a:r>
              <a:rPr lang="en-US" sz="1800" dirty="0">
                <a:solidFill>
                  <a:srgbClr val="FF0000"/>
                </a:solidFill>
                <a:effectLst/>
                <a:latin typeface="Times New Roman" panose="02020603050405020304" pitchFamily="18" charset="0"/>
                <a:ea typeface="Calibri" panose="020F0502020204030204" pitchFamily="34" charset="0"/>
                <a:cs typeface="Kartika" panose="02020503030404060203" pitchFamily="18" charset="0"/>
              </a:rPr>
              <a:t>clear objective </a:t>
            </a:r>
            <a:r>
              <a:rPr lang="en-US" sz="1800" dirty="0">
                <a:effectLst/>
                <a:latin typeface="Times New Roman" panose="02020603050405020304" pitchFamily="18" charset="0"/>
                <a:ea typeface="Calibri" panose="020F0502020204030204" pitchFamily="34" charset="0"/>
                <a:cs typeface="Kartika" panose="02020503030404060203" pitchFamily="18" charset="0"/>
              </a:rPr>
              <a:t>is necessary not only for decision-makers but for getting support by the project partners and for forming project team.</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marL="0" indent="0">
              <a:buNone/>
            </a:pPr>
            <a:endParaRPr lang="en-IN" dirty="0"/>
          </a:p>
        </p:txBody>
      </p:sp>
    </p:spTree>
    <p:extLst>
      <p:ext uri="{BB962C8B-B14F-4D97-AF65-F5344CB8AC3E}">
        <p14:creationId xmlns:p14="http://schemas.microsoft.com/office/powerpoint/2010/main" val="1456260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763F-66B0-4ECB-A067-1D0AC7AB5FF6}"/>
              </a:ext>
            </a:extLst>
          </p:cNvPr>
          <p:cNvSpPr>
            <a:spLocks noGrp="1"/>
          </p:cNvSpPr>
          <p:nvPr>
            <p:ph type="title"/>
          </p:nvPr>
        </p:nvSpPr>
        <p:spPr/>
        <p:txBody>
          <a:bodyPr>
            <a:normAutofit/>
          </a:bodyPr>
          <a:lstStyle/>
          <a:p>
            <a:r>
              <a:rPr lang="en-US" dirty="0">
                <a:latin typeface="Times New Roman" panose="02020603050405020304" pitchFamily="18" charset="0"/>
                <a:ea typeface="Calibri" panose="020F0502020204030204" pitchFamily="34" charset="0"/>
              </a:rPr>
              <a:t>T</a:t>
            </a:r>
            <a:r>
              <a:rPr lang="en-US" dirty="0">
                <a:effectLst/>
                <a:latin typeface="Times New Roman" panose="02020603050405020304" pitchFamily="18" charset="0"/>
                <a:ea typeface="Calibri" panose="020F0502020204030204" pitchFamily="34" charset="0"/>
              </a:rPr>
              <a:t>he objective and its formulation </a:t>
            </a:r>
            <a:endParaRPr lang="en-IN" dirty="0"/>
          </a:p>
        </p:txBody>
      </p:sp>
      <p:sp>
        <p:nvSpPr>
          <p:cNvPr id="3" name="Content Placeholder 2">
            <a:extLst>
              <a:ext uri="{FF2B5EF4-FFF2-40B4-BE49-F238E27FC236}">
                <a16:creationId xmlns:a16="http://schemas.microsoft.com/office/drawing/2014/main" id="{64FA728A-3088-4E28-BE88-1C5111FB9964}"/>
              </a:ext>
            </a:extLst>
          </p:cNvPr>
          <p:cNvSpPr>
            <a:spLocks noGrp="1"/>
          </p:cNvSpPr>
          <p:nvPr>
            <p:ph idx="1"/>
          </p:nvPr>
        </p:nvSpPr>
        <p:spPr>
          <a:xfrm>
            <a:off x="1562844" y="1461795"/>
            <a:ext cx="9941768" cy="4948335"/>
          </a:xfrm>
        </p:spPr>
        <p:txBody>
          <a:bodyPr>
            <a:normAutofit fontScale="85000" lnSpcReduction="10000"/>
          </a:bodyPr>
          <a:lstStyle/>
          <a:p>
            <a:pPr marL="0" indent="0" algn="just">
              <a:lnSpc>
                <a:spcPct val="150000"/>
              </a:lnSpc>
              <a:spcBef>
                <a:spcPts val="600"/>
              </a:spcBef>
              <a:spcAft>
                <a:spcPts val="1000"/>
              </a:spcAft>
              <a:buNone/>
            </a:pPr>
            <a:r>
              <a:rPr lang="en-US" sz="1800" dirty="0">
                <a:effectLst/>
                <a:latin typeface="Times New Roman" panose="02020603050405020304" pitchFamily="18" charset="0"/>
                <a:ea typeface="Calibri" panose="020F0502020204030204" pitchFamily="34" charset="0"/>
                <a:cs typeface="Kartika" panose="02020503030404060203" pitchFamily="18" charset="0"/>
              </a:rPr>
              <a:t>It is recommended to apply the SMART principle. According this, the objective and its formulation should be: </a:t>
            </a:r>
            <a:endParaRPr lang="en-IN" sz="1800" dirty="0">
              <a:effectLst/>
              <a:latin typeface="Calibri" panose="020F0502020204030204" pitchFamily="34" charset="0"/>
              <a:ea typeface="Calibri" panose="020F0502020204030204" pitchFamily="34" charset="0"/>
              <a:cs typeface="Kartika" panose="02020503030404060203" pitchFamily="18" charset="0"/>
            </a:endParaRPr>
          </a:p>
          <a:p>
            <a:pPr lvl="0" algn="just">
              <a:lnSpc>
                <a:spcPct val="150000"/>
              </a:lnSpc>
              <a:spcBef>
                <a:spcPts val="300"/>
              </a:spcBef>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Calibri" panose="020F0502020204030204" pitchFamily="34" charset="0"/>
                <a:cs typeface="Kartika" panose="02020503030404060203" pitchFamily="18" charset="0"/>
              </a:rPr>
              <a:t>Simple.</a:t>
            </a:r>
            <a:r>
              <a:rPr lang="en-US" sz="1800" dirty="0">
                <a:effectLst/>
                <a:latin typeface="Times New Roman" panose="02020603050405020304" pitchFamily="18" charset="0"/>
                <a:ea typeface="Calibri" panose="020F0502020204030204" pitchFamily="34" charset="0"/>
                <a:cs typeface="Kartika" panose="02020503030404060203" pitchFamily="18" charset="0"/>
              </a:rPr>
              <a:t> Everybody who has basic knowledge of the area should understand what exactly the project is aiming to complete.</a:t>
            </a:r>
            <a:endParaRPr lang="en-IN" sz="1800" dirty="0">
              <a:effectLst/>
              <a:latin typeface="Symbol" panose="05050102010706020507" pitchFamily="18" charset="2"/>
              <a:ea typeface="Calibri" panose="020F0502020204030204" pitchFamily="34" charset="0"/>
              <a:cs typeface="Kartika" panose="02020503030404060203" pitchFamily="18" charset="0"/>
            </a:endParaRPr>
          </a:p>
          <a:p>
            <a:pPr lvl="0" algn="just">
              <a:lnSpc>
                <a:spcPct val="150000"/>
              </a:lnSpc>
              <a:spcBef>
                <a:spcPts val="300"/>
              </a:spcBef>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Calibri" panose="020F0502020204030204" pitchFamily="34" charset="0"/>
                <a:cs typeface="Kartika" panose="02020503030404060203" pitchFamily="18" charset="0"/>
              </a:rPr>
              <a:t>Measurable.</a:t>
            </a:r>
            <a:r>
              <a:rPr lang="en-US" sz="1800" dirty="0">
                <a:effectLst/>
                <a:latin typeface="Times New Roman" panose="02020603050405020304" pitchFamily="18" charset="0"/>
                <a:ea typeface="Calibri" panose="020F0502020204030204" pitchFamily="34" charset="0"/>
                <a:cs typeface="Kartika" panose="02020503030404060203" pitchFamily="18" charset="0"/>
              </a:rPr>
              <a:t> It should be possible to measure to what extent the project goal has been achieved. </a:t>
            </a:r>
            <a:endParaRPr lang="en-IN" sz="1800" dirty="0">
              <a:effectLst/>
              <a:latin typeface="Symbol" panose="05050102010706020507" pitchFamily="18" charset="2"/>
              <a:ea typeface="Calibri" panose="020F0502020204030204" pitchFamily="34" charset="0"/>
              <a:cs typeface="Kartika" panose="02020503030404060203" pitchFamily="18" charset="0"/>
            </a:endParaRPr>
          </a:p>
          <a:p>
            <a:pPr lvl="0" algn="just">
              <a:lnSpc>
                <a:spcPct val="150000"/>
              </a:lnSpc>
              <a:spcBef>
                <a:spcPts val="300"/>
              </a:spcBef>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Calibri" panose="020F0502020204030204" pitchFamily="34" charset="0"/>
                <a:cs typeface="Kartika" panose="02020503030404060203" pitchFamily="18" charset="0"/>
              </a:rPr>
              <a:t>Agreed.</a:t>
            </a:r>
            <a:r>
              <a:rPr lang="en-US" sz="1800" dirty="0">
                <a:effectLst/>
                <a:latin typeface="Times New Roman" panose="02020603050405020304" pitchFamily="18" charset="0"/>
                <a:ea typeface="Calibri" panose="020F0502020204030204" pitchFamily="34" charset="0"/>
                <a:cs typeface="Kartika" panose="02020503030404060203" pitchFamily="18" charset="0"/>
              </a:rPr>
              <a:t> The outcome should meet the customers/end users needs, should solve some problems. Agreement bases on information exchange with the customers and as a side effect, increases devotion of the project team.</a:t>
            </a:r>
            <a:endParaRPr lang="en-IN" sz="1800" dirty="0">
              <a:effectLst/>
              <a:latin typeface="Symbol" panose="05050102010706020507" pitchFamily="18" charset="2"/>
              <a:ea typeface="Calibri" panose="020F0502020204030204" pitchFamily="34" charset="0"/>
              <a:cs typeface="Kartika" panose="02020503030404060203" pitchFamily="18" charset="0"/>
            </a:endParaRPr>
          </a:p>
          <a:p>
            <a:pPr lvl="0" algn="just">
              <a:lnSpc>
                <a:spcPct val="150000"/>
              </a:lnSpc>
              <a:spcBef>
                <a:spcPts val="300"/>
              </a:spcBef>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Calibri" panose="020F0502020204030204" pitchFamily="34" charset="0"/>
                <a:cs typeface="Kartika" panose="02020503030404060203" pitchFamily="18" charset="0"/>
              </a:rPr>
              <a:t>Realistic.</a:t>
            </a:r>
            <a:r>
              <a:rPr lang="en-US" sz="1800" dirty="0">
                <a:effectLst/>
                <a:latin typeface="Times New Roman" panose="02020603050405020304" pitchFamily="18" charset="0"/>
                <a:ea typeface="Calibri" panose="020F0502020204030204" pitchFamily="34" charset="0"/>
                <a:cs typeface="Kartika" panose="02020503030404060203" pitchFamily="18" charset="0"/>
              </a:rPr>
              <a:t> The objective should correspond to the resources available. One should not plan outcomes or activities that require much more knowledge than the project team actually has; this can cause an unexpected need to perform additional research or education. When nevertheless some tasks that should be performed where there is a lack of competence, then it is recommended to consider the possibility to </a:t>
            </a:r>
            <a:r>
              <a:rPr lang="en-IN" sz="1800" dirty="0">
                <a:effectLst/>
                <a:latin typeface="Times New Roman" panose="02020603050405020304" pitchFamily="18" charset="0"/>
                <a:ea typeface="Calibri" panose="020F0502020204030204" pitchFamily="34" charset="0"/>
                <a:cs typeface="Kartika" panose="02020503030404060203" pitchFamily="18" charset="0"/>
              </a:rPr>
              <a:t>acquire necessary goods and services from outside the performing organization</a:t>
            </a:r>
            <a:r>
              <a:rPr lang="en-US" sz="1800" dirty="0">
                <a:effectLst/>
                <a:latin typeface="Times New Roman" panose="02020603050405020304" pitchFamily="18" charset="0"/>
                <a:ea typeface="Calibri" panose="020F0502020204030204" pitchFamily="34" charset="0"/>
                <a:cs typeface="Kartika" panose="02020503030404060203" pitchFamily="18" charset="0"/>
              </a:rPr>
              <a:t>.</a:t>
            </a:r>
            <a:endParaRPr lang="en-IN" sz="1800" dirty="0">
              <a:effectLst/>
              <a:latin typeface="Symbol" panose="05050102010706020507" pitchFamily="18" charset="2"/>
              <a:ea typeface="Calibri" panose="020F0502020204030204" pitchFamily="34" charset="0"/>
              <a:cs typeface="Kartika" panose="02020503030404060203" pitchFamily="18" charset="0"/>
            </a:endParaRPr>
          </a:p>
          <a:p>
            <a:pPr lvl="0" algn="just">
              <a:lnSpc>
                <a:spcPct val="150000"/>
              </a:lnSpc>
              <a:spcBef>
                <a:spcPts val="300"/>
              </a:spcBef>
              <a:spcAft>
                <a:spcPts val="1000"/>
              </a:spcAft>
              <a:buFont typeface="Wingdings" panose="05000000000000000000" pitchFamily="2" charset="2"/>
              <a:buChar char="Ø"/>
              <a:tabLst>
                <a:tab pos="457200" algn="l"/>
              </a:tabLst>
            </a:pPr>
            <a:r>
              <a:rPr lang="en-US" sz="1800" b="1" dirty="0">
                <a:effectLst/>
                <a:latin typeface="Times New Roman" panose="02020603050405020304" pitchFamily="18" charset="0"/>
                <a:ea typeface="Calibri" panose="020F0502020204030204" pitchFamily="34" charset="0"/>
                <a:cs typeface="Kartika" panose="02020503030404060203" pitchFamily="18" charset="0"/>
              </a:rPr>
              <a:t>Timed.</a:t>
            </a:r>
            <a:r>
              <a:rPr lang="en-US" sz="1800" dirty="0">
                <a:effectLst/>
                <a:latin typeface="Times New Roman" panose="02020603050405020304" pitchFamily="18" charset="0"/>
                <a:ea typeface="Calibri" panose="020F0502020204030204" pitchFamily="34" charset="0"/>
                <a:cs typeface="Kartika" panose="02020503030404060203" pitchFamily="18" charset="0"/>
              </a:rPr>
              <a:t> Is a planned duration sufficient for achieving the project goal? What possible compensation mechanisms are available, in case unexpected delays will </a:t>
            </a:r>
            <a:r>
              <a:rPr lang="en-US" sz="1800" dirty="0" smtClean="0">
                <a:effectLst/>
                <a:latin typeface="Times New Roman" panose="02020603050405020304" pitchFamily="18" charset="0"/>
                <a:ea typeface="Calibri" panose="020F0502020204030204" pitchFamily="34" charset="0"/>
                <a:cs typeface="Kartika" panose="02020503030404060203" pitchFamily="18" charset="0"/>
              </a:rPr>
              <a:t>occur.</a:t>
            </a:r>
            <a:endParaRPr lang="en-IN" sz="1800" dirty="0">
              <a:effectLst/>
              <a:latin typeface="Symbol" panose="05050102010706020507" pitchFamily="18" charset="2"/>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1772074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C459-2001-40B0-852D-1908AC91758C}"/>
              </a:ext>
            </a:extLst>
          </p:cNvPr>
          <p:cNvSpPr>
            <a:spLocks noGrp="1"/>
          </p:cNvSpPr>
          <p:nvPr>
            <p:ph type="title"/>
          </p:nvPr>
        </p:nvSpPr>
        <p:spPr/>
        <p:txBody>
          <a:bodyPr>
            <a:normAutofit/>
          </a:bodyPr>
          <a:lstStyle/>
          <a:p>
            <a:r>
              <a:rPr lang="en-US" b="1" i="0" u="none" strike="noStrike" baseline="0" dirty="0">
                <a:latin typeface="Galliard-Bold"/>
              </a:rPr>
              <a:t>Project Selection And Criteria Of Choice</a:t>
            </a:r>
            <a:endParaRPr lang="en-IN" dirty="0"/>
          </a:p>
        </p:txBody>
      </p:sp>
      <p:sp>
        <p:nvSpPr>
          <p:cNvPr id="3" name="Content Placeholder 2">
            <a:extLst>
              <a:ext uri="{FF2B5EF4-FFF2-40B4-BE49-F238E27FC236}">
                <a16:creationId xmlns:a16="http://schemas.microsoft.com/office/drawing/2014/main" id="{23B5C7A8-F750-473A-89CC-1FDD68117987}"/>
              </a:ext>
            </a:extLst>
          </p:cNvPr>
          <p:cNvSpPr>
            <a:spLocks noGrp="1"/>
          </p:cNvSpPr>
          <p:nvPr>
            <p:ph idx="1"/>
          </p:nvPr>
        </p:nvSpPr>
        <p:spPr/>
        <p:txBody>
          <a:bodyPr/>
          <a:lstStyle/>
          <a:p>
            <a:pPr algn="just">
              <a:buFont typeface="Wingdings" panose="05000000000000000000" pitchFamily="2" charset="2"/>
              <a:buChar char="Ø"/>
            </a:pPr>
            <a:r>
              <a:rPr lang="en-US" sz="1800" b="0" i="0" u="none" strike="noStrike" baseline="0" dirty="0">
                <a:latin typeface="Times New Roman" panose="02020603050405020304" pitchFamily="18" charset="0"/>
              </a:rPr>
              <a:t>Project selection is the process of evaluating proposed projects or groups of projects, and then choosing to implement some set of them so that the objectives of the parent organization will </a:t>
            </a:r>
            <a:r>
              <a:rPr lang="en-IN" sz="1800" b="0" i="0" u="none" strike="noStrike" baseline="0" dirty="0">
                <a:latin typeface="Times New Roman" panose="02020603050405020304" pitchFamily="18" charset="0"/>
              </a:rPr>
              <a:t>be achieved.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Project selection is only one of many decisions associated with project management. To deal with all of these problems, we use models. We need such models because they abstract the relevant issues about a problem from the mass of detail in which the problem is embedded.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436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82BE-98A1-491D-AD1C-2682F799A136}"/>
              </a:ext>
            </a:extLst>
          </p:cNvPr>
          <p:cNvSpPr>
            <a:spLocks noGrp="1"/>
          </p:cNvSpPr>
          <p:nvPr>
            <p:ph type="title"/>
          </p:nvPr>
        </p:nvSpPr>
        <p:spPr/>
        <p:txBody>
          <a:bodyPr/>
          <a:lstStyle/>
          <a:p>
            <a:r>
              <a:rPr lang="en-IN" dirty="0" smtClean="0"/>
              <a:t>Non- Numeric </a:t>
            </a:r>
            <a:r>
              <a:rPr lang="en-IN" dirty="0"/>
              <a:t>Models</a:t>
            </a:r>
            <a:endParaRPr lang="en-IN" dirty="0"/>
          </a:p>
        </p:txBody>
      </p:sp>
      <p:sp>
        <p:nvSpPr>
          <p:cNvPr id="3" name="Content Placeholder 2">
            <a:extLst>
              <a:ext uri="{FF2B5EF4-FFF2-40B4-BE49-F238E27FC236}">
                <a16:creationId xmlns:a16="http://schemas.microsoft.com/office/drawing/2014/main" id="{770EA1B1-EB85-4916-B1ED-32E25441FCE1}"/>
              </a:ext>
            </a:extLst>
          </p:cNvPr>
          <p:cNvSpPr>
            <a:spLocks noGrp="1"/>
          </p:cNvSpPr>
          <p:nvPr>
            <p:ph idx="1"/>
          </p:nvPr>
        </p:nvSpPr>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There are two basic types of project selection models, </a:t>
            </a:r>
            <a:r>
              <a:rPr lang="en-US" b="1" dirty="0">
                <a:latin typeface="Times New Roman" panose="02020603050405020304" pitchFamily="18" charset="0"/>
                <a:cs typeface="Times New Roman" panose="02020603050405020304" pitchFamily="18" charset="0"/>
              </a:rPr>
              <a:t>numeric and nonnumeric</a:t>
            </a:r>
            <a:r>
              <a:rPr lang="en-US" dirty="0">
                <a:latin typeface="Times New Roman" panose="02020603050405020304" pitchFamily="18" charset="0"/>
                <a:cs typeface="Times New Roman" panose="02020603050405020304" pitchFamily="18" charset="0"/>
              </a:rPr>
              <a:t>. Both are widely used. Many organizations use both at the same time, or they use models that are combinations of the two.</a:t>
            </a:r>
          </a:p>
          <a:p>
            <a:pPr marL="0" indent="0" algn="just">
              <a:buNone/>
            </a:pPr>
            <a:r>
              <a:rPr lang="en-US" dirty="0">
                <a:latin typeface="Times New Roman" panose="02020603050405020304" pitchFamily="18" charset="0"/>
                <a:cs typeface="Times New Roman" panose="02020603050405020304" pitchFamily="18" charset="0"/>
              </a:rPr>
              <a:t>Non- Numeric Models for Project Selection:</a:t>
            </a:r>
          </a:p>
          <a:p>
            <a:pPr algn="just"/>
            <a:r>
              <a:rPr lang="en-US" sz="1600" b="1" strike="noStrike" baseline="0" dirty="0">
                <a:latin typeface="Times New Roman" panose="02020603050405020304" pitchFamily="18" charset="0"/>
                <a:cs typeface="Times New Roman" panose="02020603050405020304" pitchFamily="18" charset="0"/>
              </a:rPr>
              <a:t>The Sacred </a:t>
            </a:r>
            <a:r>
              <a:rPr lang="en-US" sz="1600" b="1" strike="noStrike" baseline="0" dirty="0" smtClean="0">
                <a:latin typeface="Times New Roman" panose="02020603050405020304" pitchFamily="18" charset="0"/>
                <a:cs typeface="Times New Roman" panose="02020603050405020304" pitchFamily="18" charset="0"/>
              </a:rPr>
              <a:t>Cow: </a:t>
            </a:r>
            <a:r>
              <a:rPr lang="en-US" sz="1600" i="0" u="none" strike="noStrike" baseline="0" dirty="0">
                <a:latin typeface="Times New Roman" panose="02020603050405020304" pitchFamily="18" charset="0"/>
                <a:cs typeface="Times New Roman" panose="02020603050405020304" pitchFamily="18" charset="0"/>
              </a:rPr>
              <a:t>In this case the project is suggested by a senior and powerful official</a:t>
            </a:r>
            <a:r>
              <a:rPr lang="en-US" sz="1600" dirty="0">
                <a:latin typeface="Times New Roman" panose="02020603050405020304" pitchFamily="18" charset="0"/>
                <a:cs typeface="Times New Roman" panose="02020603050405020304" pitchFamily="18" charset="0"/>
              </a:rPr>
              <a:t> </a:t>
            </a:r>
            <a:r>
              <a:rPr lang="en-IN" sz="1600" i="0" u="none" strike="noStrike" baseline="0" dirty="0">
                <a:latin typeface="Times New Roman" panose="02020603050405020304" pitchFamily="18" charset="0"/>
                <a:cs typeface="Times New Roman" panose="02020603050405020304" pitchFamily="18" charset="0"/>
              </a:rPr>
              <a:t>in the organization.</a:t>
            </a:r>
          </a:p>
          <a:p>
            <a:pPr algn="just"/>
            <a:r>
              <a:rPr lang="en-US" sz="1600" b="1" u="none" strike="noStrike" baseline="0" dirty="0">
                <a:latin typeface="Times New Roman" panose="02020603050405020304" pitchFamily="18" charset="0"/>
                <a:cs typeface="Times New Roman" panose="02020603050405020304" pitchFamily="18" charset="0"/>
              </a:rPr>
              <a:t>The Operating </a:t>
            </a:r>
            <a:r>
              <a:rPr lang="en-US" sz="1600" b="1" u="none" strike="noStrike" baseline="0" dirty="0" smtClean="0">
                <a:latin typeface="Times New Roman" panose="02020603050405020304" pitchFamily="18" charset="0"/>
                <a:cs typeface="Times New Roman" panose="02020603050405020304" pitchFamily="18" charset="0"/>
              </a:rPr>
              <a:t>Necessity: </a:t>
            </a:r>
            <a:r>
              <a:rPr lang="en-US" sz="1600" u="none" strike="noStrike" baseline="0" dirty="0">
                <a:latin typeface="Times New Roman" panose="02020603050405020304" pitchFamily="18" charset="0"/>
                <a:cs typeface="Times New Roman" panose="02020603050405020304" pitchFamily="18" charset="0"/>
              </a:rPr>
              <a:t>If</a:t>
            </a:r>
            <a:r>
              <a:rPr lang="en-US" sz="1600" i="1" u="none" strike="noStrike" baseline="0" dirty="0">
                <a:latin typeface="Times New Roman" panose="02020603050405020304" pitchFamily="18" charset="0"/>
                <a:cs typeface="Times New Roman" panose="02020603050405020304" pitchFamily="18" charset="0"/>
              </a:rPr>
              <a:t> </a:t>
            </a:r>
            <a:r>
              <a:rPr lang="en-US" sz="1600" i="0" u="none" strike="noStrike" baseline="0" dirty="0">
                <a:latin typeface="Times New Roman" panose="02020603050405020304" pitchFamily="18" charset="0"/>
                <a:cs typeface="Times New Roman" panose="02020603050405020304" pitchFamily="18" charset="0"/>
              </a:rPr>
              <a:t>the project is required in order to keep the system </a:t>
            </a:r>
            <a:r>
              <a:rPr lang="en-US" sz="1600" i="0" u="none" strike="noStrike" baseline="0" dirty="0" smtClean="0">
                <a:latin typeface="Times New Roman" panose="02020603050405020304" pitchFamily="18" charset="0"/>
                <a:cs typeface="Times New Roman" panose="02020603050405020304" pitchFamily="18" charset="0"/>
              </a:rPr>
              <a:t>operating.</a:t>
            </a:r>
            <a:endParaRPr lang="en-US" sz="1600" i="0" u="none" strike="noStrike" baseline="0" dirty="0">
              <a:latin typeface="Times New Roman" panose="02020603050405020304" pitchFamily="18" charset="0"/>
              <a:cs typeface="Times New Roman" panose="02020603050405020304" pitchFamily="18" charset="0"/>
            </a:endParaRPr>
          </a:p>
          <a:p>
            <a:pPr algn="just"/>
            <a:r>
              <a:rPr lang="en-IN" sz="1600" b="1" u="none" strike="noStrike" baseline="0" dirty="0">
                <a:latin typeface="Times New Roman" panose="02020603050405020304" pitchFamily="18" charset="0"/>
                <a:cs typeface="Times New Roman" panose="02020603050405020304" pitchFamily="18" charset="0"/>
              </a:rPr>
              <a:t>The Competitive </a:t>
            </a:r>
            <a:r>
              <a:rPr lang="en-IN" sz="1600" b="1" u="none" strike="noStrike" baseline="0" dirty="0" smtClean="0">
                <a:latin typeface="Times New Roman" panose="02020603050405020304" pitchFamily="18" charset="0"/>
                <a:cs typeface="Times New Roman" panose="02020603050405020304" pitchFamily="18" charset="0"/>
              </a:rPr>
              <a:t>Necessity</a:t>
            </a:r>
            <a:r>
              <a:rPr lang="en-IN" sz="1600" dirty="0" smtClean="0">
                <a:latin typeface="Times New Roman" panose="02020603050405020304" pitchFamily="18" charset="0"/>
                <a:cs typeface="Times New Roman" panose="02020603050405020304" pitchFamily="18" charset="0"/>
              </a:rPr>
              <a:t>: Project is taken up to maintain competitive position in the market</a:t>
            </a:r>
            <a:endParaRPr lang="en-IN" sz="1600" dirty="0">
              <a:latin typeface="Times New Roman" panose="02020603050405020304" pitchFamily="18" charset="0"/>
              <a:cs typeface="Times New Roman" panose="02020603050405020304" pitchFamily="18" charset="0"/>
            </a:endParaRPr>
          </a:p>
          <a:p>
            <a:pPr algn="just"/>
            <a:r>
              <a:rPr lang="en-IN" sz="1600" b="1" i="1" dirty="0">
                <a:latin typeface="Times New Roman" panose="02020603050405020304" pitchFamily="18" charset="0"/>
                <a:cs typeface="Times New Roman" panose="02020603050405020304" pitchFamily="18" charset="0"/>
              </a:rPr>
              <a:t>The Product Line </a:t>
            </a:r>
            <a:r>
              <a:rPr lang="en-IN" sz="1600" b="1" i="1" dirty="0" smtClean="0">
                <a:latin typeface="Times New Roman" panose="02020603050405020304" pitchFamily="18" charset="0"/>
                <a:cs typeface="Times New Roman" panose="02020603050405020304" pitchFamily="18" charset="0"/>
              </a:rPr>
              <a:t>Extension: </a:t>
            </a:r>
            <a:r>
              <a:rPr lang="en-US" sz="1600" dirty="0">
                <a:latin typeface="Times New Roman" panose="02020603050405020304" pitchFamily="18" charset="0"/>
                <a:cs typeface="Times New Roman" panose="02020603050405020304" pitchFamily="18" charset="0"/>
              </a:rPr>
              <a:t>In this case, a project to develop and distribute new products would be judged on the degree to which it fits the firm’s existing product line, fills a gap, strengthens a weak link, or extends the line in a new, desirable direction.</a:t>
            </a:r>
            <a:endParaRPr lang="en-IN" sz="1600" b="1" dirty="0">
              <a:latin typeface="Times New Roman" panose="02020603050405020304" pitchFamily="18" charset="0"/>
              <a:cs typeface="Times New Roman" panose="02020603050405020304" pitchFamily="18" charset="0"/>
            </a:endParaRPr>
          </a:p>
          <a:p>
            <a:pPr algn="just"/>
            <a:r>
              <a:rPr lang="en-IN" sz="1600" b="1" i="1" dirty="0" err="1">
                <a:latin typeface="Times New Roman" panose="02020603050405020304" pitchFamily="18" charset="0"/>
                <a:cs typeface="Times New Roman" panose="02020603050405020304" pitchFamily="18" charset="0"/>
              </a:rPr>
              <a:t>Comparitive</a:t>
            </a:r>
            <a:r>
              <a:rPr lang="en-IN" sz="1600" b="1" i="1" dirty="0">
                <a:latin typeface="Times New Roman" panose="02020603050405020304" pitchFamily="18" charset="0"/>
                <a:cs typeface="Times New Roman" panose="02020603050405020304" pitchFamily="18" charset="0"/>
              </a:rPr>
              <a:t> Benefit </a:t>
            </a:r>
            <a:r>
              <a:rPr lang="en-IN" sz="1600" b="1" i="1" dirty="0" smtClean="0">
                <a:latin typeface="Times New Roman" panose="02020603050405020304" pitchFamily="18" charset="0"/>
                <a:cs typeface="Times New Roman" panose="02020603050405020304" pitchFamily="18" charset="0"/>
              </a:rPr>
              <a:t>Model: </a:t>
            </a:r>
            <a:r>
              <a:rPr lang="en-US" sz="1700" dirty="0">
                <a:latin typeface="Times New Roman" panose="02020603050405020304" pitchFamily="18" charset="0"/>
                <a:cs typeface="Times New Roman" panose="02020603050405020304" pitchFamily="18" charset="0"/>
              </a:rPr>
              <a:t>For this situation, assume that an organization has </a:t>
            </a:r>
            <a:r>
              <a:rPr lang="en-US" sz="1700" dirty="0" smtClean="0">
                <a:latin typeface="Times New Roman" panose="02020603050405020304" pitchFamily="18" charset="0"/>
                <a:cs typeface="Times New Roman" panose="02020603050405020304" pitchFamily="18" charset="0"/>
              </a:rPr>
              <a:t>many projects </a:t>
            </a:r>
            <a:r>
              <a:rPr lang="en-US" sz="1700" dirty="0">
                <a:latin typeface="Times New Roman" panose="02020603050405020304" pitchFamily="18" charset="0"/>
                <a:cs typeface="Times New Roman" panose="02020603050405020304" pitchFamily="18" charset="0"/>
              </a:rPr>
              <a:t>to consider, perhaps several dozen. Senior management would like to select a </a:t>
            </a:r>
            <a:r>
              <a:rPr lang="en-US" sz="1700" dirty="0" smtClean="0">
                <a:latin typeface="Times New Roman" panose="02020603050405020304" pitchFamily="18" charset="0"/>
                <a:cs typeface="Times New Roman" panose="02020603050405020304" pitchFamily="18" charset="0"/>
              </a:rPr>
              <a:t>subset of </a:t>
            </a:r>
            <a:r>
              <a:rPr lang="en-US" sz="1700" dirty="0">
                <a:latin typeface="Times New Roman" panose="02020603050405020304" pitchFamily="18" charset="0"/>
                <a:cs typeface="Times New Roman" panose="02020603050405020304" pitchFamily="18" charset="0"/>
              </a:rPr>
              <a:t>the projects that would most </a:t>
            </a:r>
            <a:r>
              <a:rPr lang="en-US" sz="1700" dirty="0" smtClean="0">
                <a:latin typeface="Times New Roman" panose="02020603050405020304" pitchFamily="18" charset="0"/>
                <a:cs typeface="Times New Roman" panose="02020603050405020304" pitchFamily="18" charset="0"/>
              </a:rPr>
              <a:t>benefit </a:t>
            </a:r>
            <a:r>
              <a:rPr lang="en-US" sz="1700" dirty="0">
                <a:latin typeface="Times New Roman" panose="02020603050405020304" pitchFamily="18" charset="0"/>
                <a:cs typeface="Times New Roman" panose="02020603050405020304" pitchFamily="18" charset="0"/>
              </a:rPr>
              <a:t>the </a:t>
            </a:r>
            <a:r>
              <a:rPr lang="en-US" sz="1700" dirty="0" smtClean="0">
                <a:latin typeface="Times New Roman" panose="02020603050405020304" pitchFamily="18" charset="0"/>
                <a:cs typeface="Times New Roman" panose="02020603050405020304" pitchFamily="18" charset="0"/>
              </a:rPr>
              <a:t>firm</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18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6A04-FD61-476B-A347-128F2C4EE88B}"/>
              </a:ext>
            </a:extLst>
          </p:cNvPr>
          <p:cNvSpPr>
            <a:spLocks noGrp="1"/>
          </p:cNvSpPr>
          <p:nvPr>
            <p:ph type="title"/>
          </p:nvPr>
        </p:nvSpPr>
        <p:spPr/>
        <p:txBody>
          <a:bodyPr/>
          <a:lstStyle/>
          <a:p>
            <a:r>
              <a:rPr lang="en-IN" dirty="0"/>
              <a:t>Numeric Models</a:t>
            </a:r>
          </a:p>
        </p:txBody>
      </p:sp>
      <p:sp>
        <p:nvSpPr>
          <p:cNvPr id="3" name="Content Placeholder 2">
            <a:extLst>
              <a:ext uri="{FF2B5EF4-FFF2-40B4-BE49-F238E27FC236}">
                <a16:creationId xmlns:a16="http://schemas.microsoft.com/office/drawing/2014/main" id="{CF10E647-2107-4833-ADAA-FB0F6B9F9786}"/>
              </a:ext>
            </a:extLst>
          </p:cNvPr>
          <p:cNvSpPr>
            <a:spLocks noGrp="1"/>
          </p:cNvSpPr>
          <p:nvPr>
            <p:ph idx="1"/>
          </p:nvPr>
        </p:nvSpPr>
        <p:spPr>
          <a:xfrm>
            <a:off x="2415040" y="1264555"/>
            <a:ext cx="8915400" cy="5382988"/>
          </a:xfrm>
        </p:spPr>
        <p:txBody>
          <a:bodyPr/>
          <a:lstStyle/>
          <a:p>
            <a:pPr algn="l"/>
            <a:r>
              <a:rPr lang="en-IN" sz="1600" b="1" u="none" strike="noStrike" baseline="0" dirty="0">
                <a:latin typeface="Times New Roman" panose="02020603050405020304" pitchFamily="18" charset="0"/>
                <a:cs typeface="Times New Roman" panose="02020603050405020304" pitchFamily="18" charset="0"/>
              </a:rPr>
              <a:t>Profit/Profitability Models</a:t>
            </a:r>
          </a:p>
          <a:p>
            <a:pPr lvl="1">
              <a:buFont typeface="Wingdings" panose="05000000000000000000" pitchFamily="2" charset="2"/>
              <a:buChar char="Ø"/>
            </a:pPr>
            <a:r>
              <a:rPr lang="en-IN" u="none" strike="noStrike" baseline="0" dirty="0">
                <a:latin typeface="Times New Roman" panose="02020603050405020304" pitchFamily="18" charset="0"/>
                <a:cs typeface="Times New Roman" panose="02020603050405020304" pitchFamily="18" charset="0"/>
              </a:rPr>
              <a:t>Payback Period</a:t>
            </a:r>
          </a:p>
          <a:p>
            <a:pPr lvl="1">
              <a:buFont typeface="Wingdings" panose="05000000000000000000" pitchFamily="2" charset="2"/>
              <a:buChar char="Ø"/>
            </a:pPr>
            <a:r>
              <a:rPr lang="en-IN" u="none" strike="noStrike" baseline="0" dirty="0">
                <a:latin typeface="Times New Roman" panose="02020603050405020304" pitchFamily="18" charset="0"/>
                <a:cs typeface="Times New Roman" panose="02020603050405020304" pitchFamily="18" charset="0"/>
              </a:rPr>
              <a:t>Discounted Cash Flow</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u="none" strike="noStrike" baseline="0" dirty="0">
                <a:latin typeface="Times New Roman" panose="02020603050405020304" pitchFamily="18" charset="0"/>
                <a:cs typeface="Times New Roman" panose="02020603050405020304" pitchFamily="18" charset="0"/>
              </a:rPr>
              <a:t>Internal Rate of Return</a:t>
            </a:r>
          </a:p>
          <a:p>
            <a:pPr lvl="1">
              <a:buFont typeface="Wingdings" panose="05000000000000000000" pitchFamily="2" charset="2"/>
              <a:buChar char="Ø"/>
            </a:pPr>
            <a:r>
              <a:rPr lang="en-IN" u="none" strike="noStrike" baseline="0" dirty="0" err="1">
                <a:latin typeface="Times New Roman" panose="02020603050405020304" pitchFamily="18" charset="0"/>
                <a:cs typeface="Times New Roman" panose="02020603050405020304" pitchFamily="18" charset="0"/>
              </a:rPr>
              <a:t>Profi</a:t>
            </a:r>
            <a:r>
              <a:rPr lang="en-IN" u="none" strike="noStrike" baseline="0" dirty="0">
                <a:latin typeface="Times New Roman" panose="02020603050405020304" pitchFamily="18" charset="0"/>
                <a:cs typeface="Times New Roman" panose="02020603050405020304" pitchFamily="18" charset="0"/>
              </a:rPr>
              <a:t> </a:t>
            </a:r>
            <a:r>
              <a:rPr lang="en-IN" u="none" strike="noStrike" baseline="0" dirty="0" err="1">
                <a:latin typeface="Times New Roman" panose="02020603050405020304" pitchFamily="18" charset="0"/>
                <a:cs typeface="Times New Roman" panose="02020603050405020304" pitchFamily="18" charset="0"/>
              </a:rPr>
              <a:t>tability</a:t>
            </a:r>
            <a:r>
              <a:rPr lang="en-IN" u="none" strike="noStrike" baseline="0" dirty="0">
                <a:latin typeface="Times New Roman" panose="02020603050405020304" pitchFamily="18" charset="0"/>
                <a:cs typeface="Times New Roman" panose="02020603050405020304" pitchFamily="18" charset="0"/>
              </a:rPr>
              <a:t> Index</a:t>
            </a:r>
            <a:endParaRPr lang="en-IN"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Scoring Models</a:t>
            </a:r>
          </a:p>
          <a:p>
            <a:pPr lvl="1">
              <a:buFont typeface="Wingdings" panose="05000000000000000000" pitchFamily="2" charset="2"/>
              <a:buChar char="Ø"/>
            </a:pPr>
            <a:r>
              <a:rPr lang="en-IN" u="none" strike="noStrike" baseline="0" dirty="0">
                <a:latin typeface="Times New Roman" panose="02020603050405020304" pitchFamily="18" charset="0"/>
                <a:cs typeface="Times New Roman" panose="02020603050405020304" pitchFamily="18" charset="0"/>
              </a:rPr>
              <a:t>Unweighted 0–1 Factor Model</a:t>
            </a:r>
          </a:p>
          <a:p>
            <a:pPr lvl="1">
              <a:buFont typeface="Wingdings" panose="05000000000000000000" pitchFamily="2" charset="2"/>
              <a:buChar char="Ø"/>
            </a:pPr>
            <a:r>
              <a:rPr lang="en-IN" u="none" strike="noStrike" baseline="0" dirty="0">
                <a:latin typeface="Times New Roman" panose="02020603050405020304" pitchFamily="18" charset="0"/>
                <a:cs typeface="Times New Roman" panose="02020603050405020304" pitchFamily="18" charset="0"/>
              </a:rPr>
              <a:t>Unweighted Factor Scoring Model</a:t>
            </a:r>
          </a:p>
          <a:p>
            <a:pPr lvl="1">
              <a:buFont typeface="Wingdings" panose="05000000000000000000" pitchFamily="2" charset="2"/>
              <a:buChar char="Ø"/>
            </a:pPr>
            <a:endParaRPr lang="en-IN" sz="3000" b="1" i="0" u="none" strike="noStrike" baseline="0" dirty="0">
              <a:latin typeface="Galliard-Bold"/>
            </a:endParaRPr>
          </a:p>
          <a:p>
            <a:pPr>
              <a:buFont typeface="Wingdings" panose="05000000000000000000" pitchFamily="2" charset="2"/>
              <a:buChar char="Ø"/>
            </a:pPr>
            <a:endParaRPr lang="en-IN" sz="2600" dirty="0"/>
          </a:p>
        </p:txBody>
      </p:sp>
    </p:spTree>
    <p:extLst>
      <p:ext uri="{BB962C8B-B14F-4D97-AF65-F5344CB8AC3E}">
        <p14:creationId xmlns:p14="http://schemas.microsoft.com/office/powerpoint/2010/main" val="3430802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32D-CEEC-44FD-8CAE-E7164D3BE9A5}"/>
              </a:ext>
            </a:extLst>
          </p:cNvPr>
          <p:cNvSpPr>
            <a:spLocks noGrp="1"/>
          </p:cNvSpPr>
          <p:nvPr>
            <p:ph type="title"/>
          </p:nvPr>
        </p:nvSpPr>
        <p:spPr/>
        <p:txBody>
          <a:bodyPr/>
          <a:lstStyle/>
          <a:p>
            <a:r>
              <a:rPr lang="en-IN" dirty="0"/>
              <a:t>Problem 1</a:t>
            </a:r>
          </a:p>
        </p:txBody>
      </p:sp>
      <p:sp>
        <p:nvSpPr>
          <p:cNvPr id="3" name="Content Placeholder 2">
            <a:extLst>
              <a:ext uri="{FF2B5EF4-FFF2-40B4-BE49-F238E27FC236}">
                <a16:creationId xmlns:a16="http://schemas.microsoft.com/office/drawing/2014/main" id="{19C2F665-2D31-4B9B-93BA-36E4D16BFF9A}"/>
              </a:ext>
            </a:extLst>
          </p:cNvPr>
          <p:cNvSpPr>
            <a:spLocks noGrp="1"/>
          </p:cNvSpPr>
          <p:nvPr>
            <p:ph idx="1"/>
          </p:nvPr>
        </p:nvSpPr>
        <p:spPr/>
        <p:txBody>
          <a:bodyPr>
            <a:normAutofit/>
          </a:bodyPr>
          <a:lstStyle/>
          <a:p>
            <a:pPr marL="0" indent="0" algn="just">
              <a:buNone/>
            </a:pPr>
            <a:r>
              <a:rPr lang="en-US" sz="2800" b="0" i="0" u="none" strike="noStrike" baseline="0" dirty="0">
                <a:latin typeface="Times New Roman" panose="02020603050405020304" pitchFamily="18" charset="0"/>
              </a:rPr>
              <a:t>Two new Internet site projects are proposed to a young start-up company. Project A will cost $250,000 to implement and is expected to have annual net cash flows of $75,000. Project B will cost $150,000 to implement and should generate annual net cash flows of $52,000. The company is very concerned about their cash fl</a:t>
            </a:r>
            <a:r>
              <a:rPr lang="en-US" sz="2800" dirty="0">
                <a:latin typeface="Times New Roman" panose="02020603050405020304" pitchFamily="18" charset="0"/>
              </a:rPr>
              <a:t>o</a:t>
            </a:r>
            <a:r>
              <a:rPr lang="en-US" sz="2800" b="0" i="0" u="none" strike="noStrike" baseline="0" dirty="0">
                <a:latin typeface="Times New Roman" panose="02020603050405020304" pitchFamily="18" charset="0"/>
              </a:rPr>
              <a:t>w. Using the payback period, which project is better, from a cash fl</a:t>
            </a:r>
            <a:r>
              <a:rPr lang="en-US" sz="2800" dirty="0">
                <a:latin typeface="Times New Roman" panose="02020603050405020304" pitchFamily="18" charset="0"/>
              </a:rPr>
              <a:t>o</a:t>
            </a:r>
            <a:r>
              <a:rPr lang="en-US" sz="2800" b="0" i="0" u="none" strike="noStrike" baseline="0" dirty="0">
                <a:latin typeface="Times New Roman" panose="02020603050405020304" pitchFamily="18" charset="0"/>
              </a:rPr>
              <a:t>w standpoint?</a:t>
            </a:r>
            <a:endParaRPr lang="en-IN" sz="2800" dirty="0"/>
          </a:p>
        </p:txBody>
      </p:sp>
    </p:spTree>
    <p:extLst>
      <p:ext uri="{BB962C8B-B14F-4D97-AF65-F5344CB8AC3E}">
        <p14:creationId xmlns:p14="http://schemas.microsoft.com/office/powerpoint/2010/main" val="42670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561D-C4A9-4368-9E18-65ED120D3BD0}"/>
              </a:ext>
            </a:extLst>
          </p:cNvPr>
          <p:cNvSpPr>
            <a:spLocks noGrp="1"/>
          </p:cNvSpPr>
          <p:nvPr>
            <p:ph type="title"/>
          </p:nvPr>
        </p:nvSpPr>
        <p:spPr/>
        <p:txBody>
          <a:bodyPr/>
          <a:lstStyle/>
          <a:p>
            <a:r>
              <a:rPr lang="en-IN" dirty="0"/>
              <a:t>Problem 2 (a)</a:t>
            </a:r>
          </a:p>
        </p:txBody>
      </p:sp>
      <p:sp>
        <p:nvSpPr>
          <p:cNvPr id="3" name="Content Placeholder 2">
            <a:extLst>
              <a:ext uri="{FF2B5EF4-FFF2-40B4-BE49-F238E27FC236}">
                <a16:creationId xmlns:a16="http://schemas.microsoft.com/office/drawing/2014/main" id="{CBA8D923-13A7-4573-83B6-650DD7AE3F9A}"/>
              </a:ext>
            </a:extLst>
          </p:cNvPr>
          <p:cNvSpPr>
            <a:spLocks noGrp="1"/>
          </p:cNvSpPr>
          <p:nvPr>
            <p:ph idx="1"/>
          </p:nvPr>
        </p:nvSpPr>
        <p:spPr>
          <a:xfrm>
            <a:off x="2589212" y="2133600"/>
            <a:ext cx="9094788" cy="3744686"/>
          </a:xfrm>
        </p:spPr>
        <p:txBody>
          <a:bodyPr>
            <a:noAutofit/>
          </a:bodyPr>
          <a:lstStyle/>
          <a:p>
            <a:pPr marL="0" indent="0" algn="l">
              <a:buNone/>
            </a:pPr>
            <a:r>
              <a:rPr lang="en-US" sz="3600" b="0" i="0" u="none" strike="noStrike" baseline="0" dirty="0">
                <a:latin typeface="Times New Roman" panose="02020603050405020304" pitchFamily="18" charset="0"/>
              </a:rPr>
              <a:t>A four-year financial project has net cash flows of $20,000; $25,000; $30,000; and $50,000 in the next four years. It will cost $75,000 to implement the project. If the required rate of return is 0.2, conduct a discounted cash flow calculation to determine the </a:t>
            </a:r>
            <a:r>
              <a:rPr lang="en-IN" sz="3600" b="0" i="0" u="none" strike="noStrike" baseline="0" dirty="0">
                <a:latin typeface="Times New Roman" panose="02020603050405020304" pitchFamily="18" charset="0"/>
              </a:rPr>
              <a:t>NPV.</a:t>
            </a:r>
            <a:endParaRPr lang="en-IN" sz="3600" dirty="0"/>
          </a:p>
        </p:txBody>
      </p:sp>
    </p:spTree>
    <p:extLst>
      <p:ext uri="{BB962C8B-B14F-4D97-AF65-F5344CB8AC3E}">
        <p14:creationId xmlns:p14="http://schemas.microsoft.com/office/powerpoint/2010/main" val="316882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E347-C3EB-4488-8872-E055666C3BBA}"/>
              </a:ext>
            </a:extLst>
          </p:cNvPr>
          <p:cNvSpPr>
            <a:spLocks noGrp="1"/>
          </p:cNvSpPr>
          <p:nvPr>
            <p:ph type="title"/>
          </p:nvPr>
        </p:nvSpPr>
        <p:spPr/>
        <p:txBody>
          <a:bodyPr/>
          <a:lstStyle/>
          <a:p>
            <a:r>
              <a:rPr lang="en-IN" dirty="0"/>
              <a:t>Problem 2 (b)</a:t>
            </a:r>
          </a:p>
        </p:txBody>
      </p:sp>
      <p:sp>
        <p:nvSpPr>
          <p:cNvPr id="3" name="Content Placeholder 2">
            <a:extLst>
              <a:ext uri="{FF2B5EF4-FFF2-40B4-BE49-F238E27FC236}">
                <a16:creationId xmlns:a16="http://schemas.microsoft.com/office/drawing/2014/main" id="{89AFDE19-E68C-46B5-AC62-7D139E4B8101}"/>
              </a:ext>
            </a:extLst>
          </p:cNvPr>
          <p:cNvSpPr>
            <a:spLocks noGrp="1"/>
          </p:cNvSpPr>
          <p:nvPr>
            <p:ph idx="1"/>
          </p:nvPr>
        </p:nvSpPr>
        <p:spPr/>
        <p:txBody>
          <a:bodyPr>
            <a:normAutofit/>
          </a:bodyPr>
          <a:lstStyle/>
          <a:p>
            <a:pPr marL="0" indent="0" algn="l">
              <a:buNone/>
            </a:pPr>
            <a:r>
              <a:rPr lang="en-US" sz="3200" b="0" i="0" u="none" strike="noStrike" baseline="0" dirty="0">
                <a:latin typeface="Times New Roman" panose="02020603050405020304" pitchFamily="18" charset="0"/>
              </a:rPr>
              <a:t>What would happen to the NPV of the above project if the inflation rate was expected to be 4 percent in each of the next four years?</a:t>
            </a:r>
            <a:endParaRPr lang="en-IN" sz="3200" dirty="0"/>
          </a:p>
        </p:txBody>
      </p:sp>
    </p:spTree>
    <p:extLst>
      <p:ext uri="{BB962C8B-B14F-4D97-AF65-F5344CB8AC3E}">
        <p14:creationId xmlns:p14="http://schemas.microsoft.com/office/powerpoint/2010/main" val="142529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2DF5-790C-4BD7-81F5-9B08A7A2974B}"/>
              </a:ext>
            </a:extLst>
          </p:cNvPr>
          <p:cNvSpPr>
            <a:spLocks noGrp="1"/>
          </p:cNvSpPr>
          <p:nvPr>
            <p:ph type="title"/>
          </p:nvPr>
        </p:nvSpPr>
        <p:spPr>
          <a:xfrm>
            <a:off x="2868697" y="0"/>
            <a:ext cx="8911687" cy="1280890"/>
          </a:xfrm>
        </p:spPr>
        <p:txBody>
          <a:bodyPr/>
          <a:lstStyle/>
          <a:p>
            <a:r>
              <a:rPr lang="en-IN" dirty="0"/>
              <a:t>Problem 3</a:t>
            </a:r>
          </a:p>
        </p:txBody>
      </p:sp>
      <p:pic>
        <p:nvPicPr>
          <p:cNvPr id="4" name="Content Placeholder 3">
            <a:extLst>
              <a:ext uri="{FF2B5EF4-FFF2-40B4-BE49-F238E27FC236}">
                <a16:creationId xmlns:a16="http://schemas.microsoft.com/office/drawing/2014/main" id="{24765D6A-22FD-4BD8-A397-B70A0976F287}"/>
              </a:ext>
            </a:extLst>
          </p:cNvPr>
          <p:cNvPicPr>
            <a:picLocks noGrp="1"/>
          </p:cNvPicPr>
          <p:nvPr>
            <p:ph idx="1"/>
          </p:nvPr>
        </p:nvPicPr>
        <p:blipFill rotWithShape="1">
          <a:blip r:embed="rId2"/>
          <a:srcRect l="28052" t="30963" r="24884" b="20347"/>
          <a:stretch/>
        </p:blipFill>
        <p:spPr bwMode="auto">
          <a:xfrm>
            <a:off x="2868697" y="769256"/>
            <a:ext cx="8684674" cy="608874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806968D7-0FFA-4450-BBAA-331242D57DC6}"/>
              </a:ext>
            </a:extLst>
          </p:cNvPr>
          <p:cNvSpPr/>
          <p:nvPr/>
        </p:nvSpPr>
        <p:spPr>
          <a:xfrm>
            <a:off x="2868698" y="1132114"/>
            <a:ext cx="397018"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8096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F6BD-2EDC-42B3-BE11-53385930E56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8BE6ACD-FB48-4C20-8A6B-C79B7D54E246}"/>
              </a:ext>
            </a:extLst>
          </p:cNvPr>
          <p:cNvPicPr>
            <a:picLocks noGrp="1"/>
          </p:cNvPicPr>
          <p:nvPr>
            <p:ph idx="1"/>
          </p:nvPr>
        </p:nvPicPr>
        <p:blipFill rotWithShape="1">
          <a:blip r:embed="rId2"/>
          <a:srcRect l="27654" t="27418" r="24884" b="61845"/>
          <a:stretch/>
        </p:blipFill>
        <p:spPr bwMode="auto">
          <a:xfrm>
            <a:off x="2749115" y="2191657"/>
            <a:ext cx="9094541" cy="265611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7F07D1D-BFAE-4363-985D-3D98DE0AF401}"/>
              </a:ext>
            </a:extLst>
          </p:cNvPr>
          <p:cNvSpPr txBox="1"/>
          <p:nvPr/>
        </p:nvSpPr>
        <p:spPr>
          <a:xfrm>
            <a:off x="6718042" y="2789852"/>
            <a:ext cx="335902" cy="369332"/>
          </a:xfrm>
          <a:prstGeom prst="rect">
            <a:avLst/>
          </a:prstGeom>
          <a:solidFill>
            <a:schemeClr val="bg1"/>
          </a:solidFill>
        </p:spPr>
        <p:txBody>
          <a:bodyPr wrap="square" rtlCol="0">
            <a:spAutoFit/>
          </a:bodyPr>
          <a:lstStyle/>
          <a:p>
            <a:r>
              <a:rPr lang="en-IN" dirty="0"/>
              <a:t>3</a:t>
            </a:r>
          </a:p>
        </p:txBody>
      </p:sp>
    </p:spTree>
    <p:extLst>
      <p:ext uri="{BB962C8B-B14F-4D97-AF65-F5344CB8AC3E}">
        <p14:creationId xmlns:p14="http://schemas.microsoft.com/office/powerpoint/2010/main" val="300172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roject phases">
            <a:extLst>
              <a:ext uri="{FF2B5EF4-FFF2-40B4-BE49-F238E27FC236}">
                <a16:creationId xmlns:a16="http://schemas.microsoft.com/office/drawing/2014/main" id="{4ECF9D4C-441C-4869-8742-7ADE6A7485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861396"/>
            <a:ext cx="10905066" cy="313520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85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9938-70D9-4FFC-ADAD-A945A4333DC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4819981-D048-4234-A764-6B44D5012539}"/>
              </a:ext>
            </a:extLst>
          </p:cNvPr>
          <p:cNvPicPr>
            <a:picLocks noGrp="1"/>
          </p:cNvPicPr>
          <p:nvPr>
            <p:ph idx="1"/>
          </p:nvPr>
        </p:nvPicPr>
        <p:blipFill rotWithShape="1">
          <a:blip r:embed="rId2"/>
          <a:srcRect l="27654" t="38155" r="24884" b="21764"/>
          <a:stretch/>
        </p:blipFill>
        <p:spPr bwMode="auto">
          <a:xfrm>
            <a:off x="2705572" y="2119085"/>
            <a:ext cx="8586541" cy="44268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172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2140" y="1554332"/>
            <a:ext cx="9922761" cy="5303668"/>
          </a:xfrm>
          <a:prstGeom prst="rect">
            <a:avLst/>
          </a:prstGeom>
        </p:spPr>
      </p:pic>
      <p:pic>
        <p:nvPicPr>
          <p:cNvPr id="2" name="Picture 1"/>
          <p:cNvPicPr>
            <a:picLocks noChangeAspect="1"/>
          </p:cNvPicPr>
          <p:nvPr/>
        </p:nvPicPr>
        <p:blipFill>
          <a:blip r:embed="rId3"/>
          <a:stretch>
            <a:fillRect/>
          </a:stretch>
        </p:blipFill>
        <p:spPr>
          <a:xfrm>
            <a:off x="9053830" y="1"/>
            <a:ext cx="3138170" cy="2310938"/>
          </a:xfrm>
          <a:prstGeom prst="rect">
            <a:avLst/>
          </a:prstGeom>
        </p:spPr>
      </p:pic>
    </p:spTree>
    <p:extLst>
      <p:ext uri="{BB962C8B-B14F-4D97-AF65-F5344CB8AC3E}">
        <p14:creationId xmlns:p14="http://schemas.microsoft.com/office/powerpoint/2010/main" val="1426384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8210" y="224687"/>
            <a:ext cx="10457411" cy="2308324"/>
          </a:xfrm>
          <a:prstGeom prst="rect">
            <a:avLst/>
          </a:prstGeom>
        </p:spPr>
        <p:txBody>
          <a:bodyPr wrap="square">
            <a:spAutoFit/>
          </a:bodyPr>
          <a:lstStyle/>
          <a:p>
            <a:pPr algn="just"/>
            <a:r>
              <a:rPr lang="en-US" dirty="0"/>
              <a:t>The owners of the building wanted to show the world that was possible to make an existing building sustainable. The owners had the LEED certification to make the big building in the world. They showed the world by picking the big building in East Asia. The LEED certification was helpful to consider on the building sustainable. Refitted is the tallest building rather than other building in the world. In addition, the owners made the most effective strategy and plan to build the big building in an effective way. It is possible to make an existing building sustainable rather than a new building. Finally, it can be analyzed that the owners had focused on the possible outcomes to build the existing building in the world.</a:t>
            </a:r>
            <a:endParaRPr lang="en-IN" dirty="0"/>
          </a:p>
        </p:txBody>
      </p:sp>
    </p:spTree>
    <p:extLst>
      <p:ext uri="{BB962C8B-B14F-4D97-AF65-F5344CB8AC3E}">
        <p14:creationId xmlns:p14="http://schemas.microsoft.com/office/powerpoint/2010/main" val="224276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D86B-9C97-4535-BB4F-12CCEC89A592}"/>
              </a:ext>
            </a:extLst>
          </p:cNvPr>
          <p:cNvSpPr>
            <a:spLocks noGrp="1"/>
          </p:cNvSpPr>
          <p:nvPr>
            <p:ph type="title"/>
          </p:nvPr>
        </p:nvSpPr>
        <p:spPr/>
        <p:txBody>
          <a:bodyPr>
            <a:normAutofit/>
          </a:bodyPr>
          <a:lstStyle/>
          <a:p>
            <a:r>
              <a:rPr lang="en-IN" sz="3200" b="1" i="0" u="none" strike="noStrike" baseline="0" dirty="0">
                <a:latin typeface="Galliard-Bold"/>
              </a:rPr>
              <a:t>PROJECT PORTFOLIO PROCESS (PPP)</a:t>
            </a:r>
            <a:endParaRPr lang="en-IN" sz="3200" dirty="0"/>
          </a:p>
        </p:txBody>
      </p:sp>
      <p:sp>
        <p:nvSpPr>
          <p:cNvPr id="3" name="Content Placeholder 2">
            <a:extLst>
              <a:ext uri="{FF2B5EF4-FFF2-40B4-BE49-F238E27FC236}">
                <a16:creationId xmlns:a16="http://schemas.microsoft.com/office/drawing/2014/main" id="{8862CE4E-2957-4275-9912-733D005D60A3}"/>
              </a:ext>
            </a:extLst>
          </p:cNvPr>
          <p:cNvSpPr>
            <a:spLocks noGrp="1"/>
          </p:cNvSpPr>
          <p:nvPr>
            <p:ph idx="1"/>
          </p:nvPr>
        </p:nvSpPr>
        <p:spPr>
          <a:xfrm>
            <a:off x="2477245" y="1264554"/>
            <a:ext cx="8915400" cy="5257543"/>
          </a:xfrm>
        </p:spPr>
        <p:txBody>
          <a:bodyPr>
            <a:normAutofit/>
          </a:bodyPr>
          <a:lstStyle/>
          <a:p>
            <a:pPr marL="0" indent="0" algn="just">
              <a:buNone/>
            </a:pPr>
            <a:r>
              <a:rPr lang="en-US" sz="1800" b="0" i="0" u="none" strike="noStrike" baseline="0" dirty="0">
                <a:latin typeface="Times New Roman" panose="02020603050405020304" pitchFamily="18" charset="0"/>
              </a:rPr>
              <a:t>It is the project selection process described previously by detailing an eight-step process that holds promise for improving an organization’s project management maturity and at the same time ties the projects more closely to the organization’s goals.</a:t>
            </a:r>
          </a:p>
          <a:p>
            <a:pPr marL="0" indent="0" algn="just">
              <a:buNone/>
            </a:pPr>
            <a:endParaRPr lang="en-US" dirty="0">
              <a:latin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1: Establish a Project Council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2: Identify Project Categories &amp; Criteria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3: Collect Project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4: Assess Resource Availability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5: Reduce Project and Criteria Set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6: Prioritize Projects within Categories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7: Select the projects to be funded and held in reserve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Step 8: Implement the Process</a:t>
            </a:r>
          </a:p>
          <a:p>
            <a:pPr marL="0" indent="0" algn="just">
              <a:buNone/>
            </a:pPr>
            <a:endParaRPr lang="en-IN" dirty="0"/>
          </a:p>
        </p:txBody>
      </p:sp>
    </p:spTree>
    <p:extLst>
      <p:ext uri="{BB962C8B-B14F-4D97-AF65-F5344CB8AC3E}">
        <p14:creationId xmlns:p14="http://schemas.microsoft.com/office/powerpoint/2010/main" val="229700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Portfolio Process</a:t>
            </a:r>
          </a:p>
        </p:txBody>
      </p:sp>
      <p:sp>
        <p:nvSpPr>
          <p:cNvPr id="3" name="Content Placeholder 2"/>
          <p:cNvSpPr>
            <a:spLocks noGrp="1"/>
          </p:cNvSpPr>
          <p:nvPr>
            <p:ph idx="1"/>
          </p:nvPr>
        </p:nvSpPr>
        <p:spPr/>
        <p:txBody>
          <a:bodyPr>
            <a:normAutofit/>
          </a:bodyPr>
          <a:lstStyle/>
          <a:p>
            <a:pPr algn="just"/>
            <a:r>
              <a:rPr lang="en-IN" dirty="0">
                <a:latin typeface="Times New Roman" panose="02020603050405020304" pitchFamily="18" charset="0"/>
                <a:cs typeface="Times New Roman" panose="02020603050405020304" pitchFamily="18" charset="0"/>
              </a:rPr>
              <a:t>A project may be managed in three </a:t>
            </a:r>
            <a:r>
              <a:rPr lang="en-IN" dirty="0" smtClean="0">
                <a:latin typeface="Times New Roman" panose="02020603050405020304" pitchFamily="18" charset="0"/>
                <a:cs typeface="Times New Roman" panose="02020603050405020304" pitchFamily="18" charset="0"/>
              </a:rPr>
              <a:t>separate scenarios</a:t>
            </a:r>
            <a:r>
              <a:rPr lang="en-IN" dirty="0">
                <a:latin typeface="Times New Roman" panose="02020603050405020304" pitchFamily="18" charset="0"/>
                <a:cs typeface="Times New Roman" panose="02020603050405020304" pitchFamily="18" charset="0"/>
              </a:rPr>
              <a:t>: as </a:t>
            </a:r>
            <a:r>
              <a:rPr lang="en-IN" dirty="0">
                <a:solidFill>
                  <a:srgbClr val="FF0000"/>
                </a:solidFill>
                <a:latin typeface="Times New Roman" panose="02020603050405020304" pitchFamily="18" charset="0"/>
                <a:cs typeface="Times New Roman" panose="02020603050405020304" pitchFamily="18" charset="0"/>
              </a:rPr>
              <a:t>a stand-alone project</a:t>
            </a:r>
            <a:r>
              <a:rPr lang="en-IN" dirty="0">
                <a:latin typeface="Times New Roman" panose="02020603050405020304" pitchFamily="18" charset="0"/>
                <a:cs typeface="Times New Roman" panose="02020603050405020304" pitchFamily="18" charset="0"/>
              </a:rPr>
              <a:t> (outside of a portfolio or program), </a:t>
            </a:r>
            <a:r>
              <a:rPr lang="en-IN" dirty="0">
                <a:solidFill>
                  <a:srgbClr val="FF0000"/>
                </a:solidFill>
                <a:latin typeface="Times New Roman" panose="02020603050405020304" pitchFamily="18" charset="0"/>
                <a:cs typeface="Times New Roman" panose="02020603050405020304" pitchFamily="18" charset="0"/>
              </a:rPr>
              <a:t>within a program</a:t>
            </a:r>
            <a:r>
              <a:rPr lang="en-IN" dirty="0">
                <a:latin typeface="Times New Roman" panose="02020603050405020304" pitchFamily="18" charset="0"/>
                <a:cs typeface="Times New Roman" panose="02020603050405020304" pitchFamily="18" charset="0"/>
              </a:rPr>
              <a:t>, or </a:t>
            </a:r>
            <a:r>
              <a:rPr lang="en-IN" dirty="0">
                <a:solidFill>
                  <a:srgbClr val="FF0000"/>
                </a:solidFill>
                <a:latin typeface="Times New Roman" panose="02020603050405020304" pitchFamily="18" charset="0"/>
                <a:cs typeface="Times New Roman" panose="02020603050405020304" pitchFamily="18" charset="0"/>
              </a:rPr>
              <a:t>within </a:t>
            </a:r>
            <a:r>
              <a:rPr lang="en-IN" dirty="0" smtClean="0">
                <a:solidFill>
                  <a:srgbClr val="FF0000"/>
                </a:solidFill>
                <a:latin typeface="Times New Roman" panose="02020603050405020304" pitchFamily="18" charset="0"/>
                <a:cs typeface="Times New Roman" panose="02020603050405020304" pitchFamily="18" charset="0"/>
              </a:rPr>
              <a:t>a portfolio</a:t>
            </a:r>
            <a:r>
              <a:rPr lang="en-IN" dirty="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Project </a:t>
            </a:r>
            <a:r>
              <a:rPr lang="en-IN" dirty="0">
                <a:latin typeface="Times New Roman" panose="02020603050405020304" pitchFamily="18" charset="0"/>
                <a:cs typeface="Times New Roman" panose="02020603050405020304" pitchFamily="18" charset="0"/>
              </a:rPr>
              <a:t>managers interact with portfolio and program managers when a project is within </a:t>
            </a:r>
            <a:r>
              <a:rPr lang="en-IN" dirty="0" smtClean="0">
                <a:latin typeface="Times New Roman" panose="02020603050405020304" pitchFamily="18" charset="0"/>
                <a:cs typeface="Times New Roman" panose="02020603050405020304" pitchFamily="18" charset="0"/>
              </a:rPr>
              <a:t>a program </a:t>
            </a:r>
            <a:r>
              <a:rPr lang="en-IN" dirty="0">
                <a:latin typeface="Times New Roman" panose="02020603050405020304" pitchFamily="18" charset="0"/>
                <a:cs typeface="Times New Roman" panose="02020603050405020304" pitchFamily="18" charset="0"/>
              </a:rPr>
              <a:t>or portfolio.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For </a:t>
            </a:r>
            <a:r>
              <a:rPr lang="en-IN" dirty="0">
                <a:latin typeface="Times New Roman" panose="02020603050405020304" pitchFamily="18" charset="0"/>
                <a:cs typeface="Times New Roman" panose="02020603050405020304" pitchFamily="18" charset="0"/>
              </a:rPr>
              <a:t>example, multiple projects may be needed to accomplish a set of goals </a:t>
            </a:r>
            <a:r>
              <a:rPr lang="en-IN" dirty="0" smtClean="0">
                <a:latin typeface="Times New Roman" panose="02020603050405020304" pitchFamily="18" charset="0"/>
                <a:cs typeface="Times New Roman" panose="02020603050405020304" pitchFamily="18" charset="0"/>
              </a:rPr>
              <a:t>and objectives </a:t>
            </a:r>
            <a:r>
              <a:rPr lang="en-IN" dirty="0">
                <a:latin typeface="Times New Roman" panose="02020603050405020304" pitchFamily="18" charset="0"/>
                <a:cs typeface="Times New Roman" panose="02020603050405020304" pitchFamily="18" charset="0"/>
              </a:rPr>
              <a:t>for an organization. In those situations, projects may be grouped together into a program.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A program </a:t>
            </a:r>
            <a:r>
              <a:rPr lang="en-IN" dirty="0">
                <a:latin typeface="Times New Roman" panose="02020603050405020304" pitchFamily="18" charset="0"/>
                <a:cs typeface="Times New Roman" panose="02020603050405020304" pitchFamily="18" charset="0"/>
              </a:rPr>
              <a:t>is defined as a group of related projects, subsidiary programs, and program activities </a:t>
            </a:r>
            <a:r>
              <a:rPr lang="en-IN" dirty="0" smtClean="0">
                <a:latin typeface="Times New Roman" panose="02020603050405020304" pitchFamily="18" charset="0"/>
                <a:cs typeface="Times New Roman" panose="02020603050405020304" pitchFamily="18" charset="0"/>
              </a:rPr>
              <a:t>managed in </a:t>
            </a:r>
            <a:r>
              <a:rPr lang="en-IN" dirty="0">
                <a:latin typeface="Times New Roman" panose="02020603050405020304" pitchFamily="18" charset="0"/>
                <a:cs typeface="Times New Roman" panose="02020603050405020304" pitchFamily="18" charset="0"/>
              </a:rPr>
              <a:t>a coordinated manner to obtain benefits not available from managing them individually</a:t>
            </a:r>
          </a:p>
        </p:txBody>
      </p:sp>
    </p:spTree>
    <p:extLst>
      <p:ext uri="{BB962C8B-B14F-4D97-AF65-F5344CB8AC3E}">
        <p14:creationId xmlns:p14="http://schemas.microsoft.com/office/powerpoint/2010/main" val="2528657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11624" y="620689"/>
            <a:ext cx="6799262" cy="576064"/>
          </a:xfrm>
        </p:spPr>
        <p:txBody>
          <a:bodyPr>
            <a:normAutofit fontScale="90000"/>
          </a:bodyPr>
          <a:lstStyle/>
          <a:p>
            <a:r>
              <a:rPr lang="en-IN" dirty="0" smtClean="0"/>
              <a:t>Project Portfolio Process</a:t>
            </a:r>
            <a:endParaRPr lang="en-IN" dirty="0"/>
          </a:p>
        </p:txBody>
      </p:sp>
      <p:sp>
        <p:nvSpPr>
          <p:cNvPr id="5" name="Content Placeholder 4"/>
          <p:cNvSpPr>
            <a:spLocks noGrp="1"/>
          </p:cNvSpPr>
          <p:nvPr>
            <p:ph idx="4294967295"/>
          </p:nvPr>
        </p:nvSpPr>
        <p:spPr>
          <a:xfrm>
            <a:off x="2294905" y="1340767"/>
            <a:ext cx="9398864" cy="5323801"/>
          </a:xfrm>
        </p:spPr>
        <p:txBody>
          <a:bodyPr>
            <a:noAutofit/>
          </a:bodyPr>
          <a:lstStyle/>
          <a:p>
            <a:pPr algn="just"/>
            <a:r>
              <a:rPr lang="en-IN" sz="2000" dirty="0">
                <a:latin typeface="Times New Roman" panose="02020603050405020304" pitchFamily="18" charset="0"/>
                <a:cs typeface="Times New Roman" panose="02020603050405020304" pitchFamily="18" charset="0"/>
              </a:rPr>
              <a:t>A portfolio is defined as projects, programs, subsidiary portfolios, and operations managed as a group to achieve strategic objectives.</a:t>
            </a:r>
          </a:p>
          <a:p>
            <a:pPr algn="just"/>
            <a:r>
              <a:rPr lang="en-IN" sz="2000" dirty="0">
                <a:latin typeface="Times New Roman" panose="02020603050405020304" pitchFamily="18" charset="0"/>
                <a:cs typeface="Times New Roman" panose="02020603050405020304" pitchFamily="18" charset="0"/>
              </a:rPr>
              <a:t>Portfolio management is defined as the centralized management of one or more portfolios to achieve strategic objectives. The programs or projects of the portfolio may not necessarily be interdependent or directly related.</a:t>
            </a:r>
          </a:p>
          <a:p>
            <a:pPr algn="just"/>
            <a:r>
              <a:rPr lang="en-IN" sz="2000" dirty="0">
                <a:latin typeface="Times New Roman" panose="02020603050405020304" pitchFamily="18" charset="0"/>
                <a:cs typeface="Times New Roman" panose="02020603050405020304" pitchFamily="18" charset="0"/>
              </a:rPr>
              <a:t>Attempts to link project to goals and strategy of organisation</a:t>
            </a:r>
          </a:p>
          <a:p>
            <a:pPr algn="just"/>
            <a:r>
              <a:rPr lang="en-IN" sz="2000" dirty="0">
                <a:latin typeface="Times New Roman" panose="02020603050405020304" pitchFamily="18" charset="0"/>
                <a:cs typeface="Times New Roman" panose="02020603050405020304" pitchFamily="18" charset="0"/>
              </a:rPr>
              <a:t>Occurs throughout lifecycle of project</a:t>
            </a:r>
          </a:p>
          <a:p>
            <a:pPr algn="just"/>
            <a:r>
              <a:rPr lang="en-IN" sz="2000" dirty="0">
                <a:latin typeface="Times New Roman" panose="02020603050405020304" pitchFamily="18" charset="0"/>
                <a:cs typeface="Times New Roman" panose="02020603050405020304" pitchFamily="18" charset="0"/>
              </a:rPr>
              <a:t>PPP also meant for monitoring and controlling strategic  projects</a:t>
            </a:r>
          </a:p>
          <a:p>
            <a:pPr lvl="1">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Shutting down projects before completion because their risks have become excessive, their costs have escalated out of line with their expected benefits, another (or a new) project does a better job of supporting the goals</a:t>
            </a:r>
          </a:p>
          <a:p>
            <a:pPr lvl="1">
              <a:buNone/>
            </a:pPr>
            <a:endParaRPr lang="en-IN"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195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5600" y="692696"/>
            <a:ext cx="6912768" cy="5257748"/>
          </a:xfrm>
          <a:prstGeom prst="rect">
            <a:avLst/>
          </a:prstGeom>
        </p:spPr>
      </p:pic>
    </p:spTree>
    <p:extLst>
      <p:ext uri="{BB962C8B-B14F-4D97-AF65-F5344CB8AC3E}">
        <p14:creationId xmlns:p14="http://schemas.microsoft.com/office/powerpoint/2010/main" val="2945158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23592" y="16702"/>
            <a:ext cx="7256230" cy="6841299"/>
          </a:xfrm>
          <a:prstGeom prst="rect">
            <a:avLst/>
          </a:prstGeom>
        </p:spPr>
      </p:pic>
    </p:spTree>
    <p:extLst>
      <p:ext uri="{BB962C8B-B14F-4D97-AF65-F5344CB8AC3E}">
        <p14:creationId xmlns:p14="http://schemas.microsoft.com/office/powerpoint/2010/main" val="4222643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descr="C:\Users\Bronin\Desktop\fig4.gif"/>
          <p:cNvPicPr>
            <a:picLocks noChangeAspect="1" noChangeArrowheads="1"/>
          </p:cNvPicPr>
          <p:nvPr/>
        </p:nvPicPr>
        <p:blipFill>
          <a:blip r:embed="rId2"/>
          <a:srcRect/>
          <a:stretch>
            <a:fillRect/>
          </a:stretch>
        </p:blipFill>
        <p:spPr bwMode="auto">
          <a:xfrm>
            <a:off x="2567609" y="620688"/>
            <a:ext cx="7056783" cy="5618796"/>
          </a:xfrm>
          <a:prstGeom prst="rect">
            <a:avLst/>
          </a:prstGeom>
          <a:noFill/>
        </p:spPr>
      </p:pic>
    </p:spTree>
    <p:extLst>
      <p:ext uri="{BB962C8B-B14F-4D97-AF65-F5344CB8AC3E}">
        <p14:creationId xmlns:p14="http://schemas.microsoft.com/office/powerpoint/2010/main" val="41571625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6"/>
          <p:cNvSpPr>
            <a:spLocks noGrp="1" noChangeArrowheads="1"/>
          </p:cNvSpPr>
          <p:nvPr>
            <p:ph type="title"/>
          </p:nvPr>
        </p:nvSpPr>
        <p:spPr>
          <a:xfrm>
            <a:off x="2090354" y="692696"/>
            <a:ext cx="7793037" cy="1143000"/>
          </a:xfrm>
        </p:spPr>
        <p:txBody>
          <a:bodyPr>
            <a:normAutofit/>
          </a:bodyPr>
          <a:lstStyle/>
          <a:p>
            <a:r>
              <a:rPr lang="en-US" dirty="0" smtClean="0"/>
              <a:t>Project </a:t>
            </a:r>
            <a:r>
              <a:rPr lang="en-US" dirty="0"/>
              <a:t>Portfolio Process (PPP)</a:t>
            </a:r>
          </a:p>
        </p:txBody>
      </p:sp>
      <p:sp>
        <p:nvSpPr>
          <p:cNvPr id="7" name="Rectangle 1027"/>
          <p:cNvSpPr txBox="1">
            <a:spLocks noChangeArrowheads="1"/>
          </p:cNvSpPr>
          <p:nvPr/>
        </p:nvSpPr>
        <p:spPr>
          <a:xfrm>
            <a:off x="2495600" y="2636912"/>
            <a:ext cx="6982544" cy="3243064"/>
          </a:xfrm>
          <a:prstGeom prst="rect">
            <a:avLst/>
          </a:prstGeom>
        </p:spPr>
        <p:txBody>
          <a:bodyPr vert="horz" lIns="91440" tIns="45720" rIns="91440" bIns="45720" rtlCol="0">
            <a:normAutofit fontScale="85000" lnSpcReduction="20000"/>
          </a:bodyPr>
          <a:lstStyle/>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1: Establish a Project Council</a:t>
            </a: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2: Identify Project Categories &amp; Criteria</a:t>
            </a: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3: Collect Project Data</a:t>
            </a: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4: Assess Resource Availability</a:t>
            </a: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5: Reduce Project and Criteria Set</a:t>
            </a: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6: Prioritize Projects within Categories</a:t>
            </a:r>
          </a:p>
          <a:p>
            <a:pPr marL="342900" indent="-3429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7: </a:t>
            </a:r>
            <a:r>
              <a:rPr lang="en-IN" sz="2800" dirty="0"/>
              <a:t>Select the Projects to be funded and held reserve</a:t>
            </a:r>
            <a:endParaRPr lang="en-US" sz="2800" dirty="0">
              <a:latin typeface="Times New Roman" panose="02020603050405020304" pitchFamily="18" charset="0"/>
              <a:cs typeface="Times New Roman" panose="02020603050405020304" pitchFamily="18" charset="0"/>
            </a:endParaRPr>
          </a:p>
          <a:p>
            <a:pPr marL="342900" indent="-342900" defTabSz="914400">
              <a:spcBef>
                <a:spcPct val="20000"/>
              </a:spcBef>
              <a:buFont typeface="Arial" pitchFamily="34" charset="0"/>
              <a:buChar char="•"/>
              <a:defRPr/>
            </a:pPr>
            <a:r>
              <a:rPr lang="en-US" sz="2800" dirty="0">
                <a:latin typeface="Times New Roman" panose="02020603050405020304" pitchFamily="18" charset="0"/>
                <a:cs typeface="Times New Roman" panose="02020603050405020304" pitchFamily="18" charset="0"/>
              </a:rPr>
              <a:t>Step 8: Implement the Process</a:t>
            </a:r>
          </a:p>
        </p:txBody>
      </p:sp>
    </p:spTree>
    <p:extLst>
      <p:ext uri="{BB962C8B-B14F-4D97-AF65-F5344CB8AC3E}">
        <p14:creationId xmlns:p14="http://schemas.microsoft.com/office/powerpoint/2010/main" val="41641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well begun is half done">
            <a:extLst>
              <a:ext uri="{FF2B5EF4-FFF2-40B4-BE49-F238E27FC236}">
                <a16:creationId xmlns:a16="http://schemas.microsoft.com/office/drawing/2014/main" id="{3A65D076-E453-4DE7-B2EF-35ADE7DE5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708" y="855345"/>
            <a:ext cx="9953171" cy="5225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141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 Establish a Project Council</a:t>
            </a:r>
            <a:endParaRPr lang="en-IN" dirty="0"/>
          </a:p>
        </p:txBody>
      </p:sp>
      <p:sp>
        <p:nvSpPr>
          <p:cNvPr id="3" name="Content Placeholder 2"/>
          <p:cNvSpPr>
            <a:spLocks noGrp="1"/>
          </p:cNvSpPr>
          <p:nvPr>
            <p:ph idx="1"/>
          </p:nvPr>
        </p:nvSpPr>
        <p:spPr>
          <a:xfrm>
            <a:off x="2589211" y="2133600"/>
            <a:ext cx="9086973" cy="3777622"/>
          </a:xfrm>
        </p:spPr>
        <p:txBody>
          <a:bodyPr>
            <a:normAutofit/>
          </a:bodyPr>
          <a:lstStyle/>
          <a:p>
            <a:pPr>
              <a:spcBef>
                <a:spcPts val="0"/>
              </a:spcBef>
            </a:pPr>
            <a:r>
              <a:rPr lang="en-IN" sz="2000" dirty="0">
                <a:latin typeface="Times New Roman" panose="02020603050405020304" pitchFamily="18" charset="0"/>
                <a:cs typeface="Times New Roman" panose="02020603050405020304" pitchFamily="18" charset="0"/>
              </a:rPr>
              <a:t>To establish and articulate strategic direction of projects</a:t>
            </a:r>
          </a:p>
          <a:p>
            <a:pPr marL="342900" lvl="1" indent="-342900">
              <a:spcBef>
                <a:spcPts val="0"/>
              </a:spcBef>
              <a:buFont typeface="Arial" pitchFamily="34" charset="0"/>
              <a:buChar char="•"/>
            </a:pPr>
            <a:r>
              <a:rPr lang="en-IN" sz="2000" dirty="0" smtClean="0">
                <a:latin typeface="Times New Roman" panose="02020603050405020304" pitchFamily="18" charset="0"/>
                <a:cs typeface="Times New Roman" panose="02020603050405020304" pitchFamily="18" charset="0"/>
              </a:rPr>
              <a:t>Also responsible for </a:t>
            </a:r>
            <a:r>
              <a:rPr lang="en-IN" sz="2000" dirty="0">
                <a:latin typeface="Times New Roman" panose="02020603050405020304" pitchFamily="18" charset="0"/>
                <a:cs typeface="Times New Roman" panose="02020603050405020304" pitchFamily="18" charset="0"/>
              </a:rPr>
              <a:t>a</a:t>
            </a:r>
            <a:r>
              <a:rPr lang="en-IN" sz="2000" dirty="0" smtClean="0">
                <a:latin typeface="Times New Roman" panose="02020603050405020304" pitchFamily="18" charset="0"/>
                <a:cs typeface="Times New Roman" panose="02020603050405020304" pitchFamily="18" charset="0"/>
              </a:rPr>
              <a:t>llocating funds, resources and skills</a:t>
            </a:r>
          </a:p>
          <a:p>
            <a:pPr marL="342900" lvl="1" indent="-342900">
              <a:spcBef>
                <a:spcPts val="0"/>
              </a:spcBef>
              <a:buFont typeface="Arial" pitchFamily="34" charset="0"/>
              <a:buChar char="•"/>
            </a:pPr>
            <a:r>
              <a:rPr lang="en-IN" sz="2000" dirty="0" smtClean="0">
                <a:latin typeface="Times New Roman" panose="02020603050405020304" pitchFamily="18" charset="0"/>
                <a:cs typeface="Times New Roman" panose="02020603050405020304" pitchFamily="18" charset="0"/>
              </a:rPr>
              <a:t>Council</a:t>
            </a:r>
          </a:p>
          <a:p>
            <a:pPr lvl="1">
              <a:spcBef>
                <a:spcPts val="0"/>
              </a:spcBef>
            </a:pPr>
            <a:r>
              <a:rPr lang="en-IN" sz="2000" dirty="0">
                <a:latin typeface="Times New Roman" panose="02020603050405020304" pitchFamily="18" charset="0"/>
                <a:cs typeface="Times New Roman" panose="02020603050405020304" pitchFamily="18" charset="0"/>
              </a:rPr>
              <a:t>Senior Managers</a:t>
            </a:r>
          </a:p>
          <a:p>
            <a:pPr lvl="1">
              <a:spcBef>
                <a:spcPts val="0"/>
              </a:spcBef>
            </a:pPr>
            <a:r>
              <a:rPr lang="en-IN" sz="2000" dirty="0">
                <a:latin typeface="Times New Roman" panose="02020603050405020304" pitchFamily="18" charset="0"/>
                <a:cs typeface="Times New Roman" panose="02020603050405020304" pitchFamily="18" charset="0"/>
              </a:rPr>
              <a:t>the project managers of major projects;</a:t>
            </a:r>
          </a:p>
          <a:p>
            <a:pPr lvl="1">
              <a:spcBef>
                <a:spcPts val="0"/>
              </a:spcBef>
            </a:pPr>
            <a:r>
              <a:rPr lang="en-IN" sz="2000" dirty="0">
                <a:latin typeface="Times New Roman" panose="02020603050405020304" pitchFamily="18" charset="0"/>
                <a:cs typeface="Times New Roman" panose="02020603050405020304" pitchFamily="18" charset="0"/>
              </a:rPr>
              <a:t>the head of the Project Management Office, if one exists;</a:t>
            </a:r>
          </a:p>
          <a:p>
            <a:pPr lvl="1">
              <a:spcBef>
                <a:spcPts val="0"/>
              </a:spcBef>
            </a:pPr>
            <a:r>
              <a:rPr lang="en-IN" sz="2000" dirty="0">
                <a:latin typeface="Times New Roman" panose="02020603050405020304" pitchFamily="18" charset="0"/>
                <a:cs typeface="Times New Roman" panose="02020603050405020304" pitchFamily="18" charset="0"/>
              </a:rPr>
              <a:t>particularly relevant general managers;</a:t>
            </a:r>
          </a:p>
          <a:p>
            <a:pPr lvl="1">
              <a:spcBef>
                <a:spcPts val="0"/>
              </a:spcBef>
            </a:pPr>
            <a:r>
              <a:rPr lang="en-IN" sz="2000" dirty="0">
                <a:latin typeface="Times New Roman" panose="02020603050405020304" pitchFamily="18" charset="0"/>
                <a:cs typeface="Times New Roman" panose="02020603050405020304" pitchFamily="18" charset="0"/>
              </a:rPr>
              <a:t>those who can identify key opportunities and risks facing the organization; and</a:t>
            </a:r>
          </a:p>
          <a:p>
            <a:pPr lvl="1">
              <a:spcBef>
                <a:spcPts val="0"/>
              </a:spcBef>
            </a:pPr>
            <a:r>
              <a:rPr lang="en-IN" sz="2000" dirty="0">
                <a:latin typeface="Times New Roman" panose="02020603050405020304" pitchFamily="18" charset="0"/>
                <a:cs typeface="Times New Roman" panose="02020603050405020304" pitchFamily="18" charset="0"/>
              </a:rPr>
              <a:t>anyone who can derail the progress of the PPP later on in the process.</a:t>
            </a:r>
          </a:p>
        </p:txBody>
      </p:sp>
    </p:spTree>
    <p:extLst>
      <p:ext uri="{BB962C8B-B14F-4D97-AF65-F5344CB8AC3E}">
        <p14:creationId xmlns:p14="http://schemas.microsoft.com/office/powerpoint/2010/main" val="139242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Identify </a:t>
            </a:r>
            <a:r>
              <a:rPr lang="en-US" dirty="0"/>
              <a:t>Project Categories &amp; Criteria</a:t>
            </a:r>
            <a:endParaRPr lang="en-IN" dirty="0"/>
          </a:p>
        </p:txBody>
      </p:sp>
      <p:sp>
        <p:nvSpPr>
          <p:cNvPr id="3" name="Content Placeholder 2"/>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Various projects categories are identified</a:t>
            </a:r>
          </a:p>
          <a:p>
            <a:pPr lvl="1"/>
            <a:r>
              <a:rPr lang="en-IN" dirty="0" smtClean="0">
                <a:latin typeface="Times New Roman" panose="02020603050405020304" pitchFamily="18" charset="0"/>
                <a:cs typeface="Times New Roman" panose="02020603050405020304" pitchFamily="18" charset="0"/>
              </a:rPr>
              <a:t>So that it will be spread appropriately to meet various goals of the organisation</a:t>
            </a:r>
          </a:p>
          <a:p>
            <a:pPr lvl="1"/>
            <a:r>
              <a:rPr lang="en-IN" dirty="0" smtClean="0">
                <a:latin typeface="Times New Roman" panose="02020603050405020304" pitchFamily="18" charset="0"/>
                <a:cs typeface="Times New Roman" panose="02020603050405020304" pitchFamily="18" charset="0"/>
              </a:rPr>
              <a:t>Discriminate between good and better projects</a:t>
            </a:r>
          </a:p>
          <a:p>
            <a:pPr lvl="1"/>
            <a:r>
              <a:rPr lang="en-IN" dirty="0" smtClean="0">
                <a:latin typeface="Times New Roman" panose="02020603050405020304" pitchFamily="18" charset="0"/>
                <a:cs typeface="Times New Roman" panose="02020603050405020304" pitchFamily="18" charset="0"/>
              </a:rPr>
              <a:t>Criteria's are weighted to reflect their relative importance</a:t>
            </a:r>
          </a:p>
          <a:p>
            <a:r>
              <a:rPr lang="en-IN" sz="2000" dirty="0">
                <a:latin typeface="Times New Roman" panose="02020603050405020304" pitchFamily="18" charset="0"/>
                <a:cs typeface="Times New Roman" panose="02020603050405020304" pitchFamily="18" charset="0"/>
              </a:rPr>
              <a:t> First step is to list goals of each existing and proposed project</a:t>
            </a:r>
          </a:p>
          <a:p>
            <a:endParaRPr lang="en-IN" sz="2000" dirty="0">
              <a:latin typeface="Times New Roman" panose="02020603050405020304" pitchFamily="18" charset="0"/>
              <a:cs typeface="Times New Roman" panose="02020603050405020304" pitchFamily="18" charset="0"/>
            </a:endParaRPr>
          </a:p>
          <a:p>
            <a:pPr lvl="1">
              <a:buNone/>
            </a:pPr>
            <a:endParaRPr lang="en-IN" dirty="0" smtClean="0">
              <a:latin typeface="Times New Roman" panose="02020603050405020304" pitchFamily="18" charset="0"/>
              <a:cs typeface="Times New Roman" panose="02020603050405020304" pitchFamily="18" charset="0"/>
            </a:endParaRPr>
          </a:p>
          <a:p>
            <a:pPr lvl="1"/>
            <a:endParaRPr lang="en-IN"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096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Aggregate Project Plan</a:t>
            </a:r>
            <a:endParaRPr lang="en-IN" dirty="0"/>
          </a:p>
        </p:txBody>
      </p:sp>
      <p:sp>
        <p:nvSpPr>
          <p:cNvPr id="3" name="Content Placeholder 2"/>
          <p:cNvSpPr>
            <a:spLocks noGrp="1"/>
          </p:cNvSpPr>
          <p:nvPr>
            <p:ph idx="1"/>
          </p:nvPr>
        </p:nvSpPr>
        <p:spPr>
          <a:xfrm>
            <a:off x="2458657" y="2708920"/>
            <a:ext cx="7283152" cy="3873612"/>
          </a:xfrm>
        </p:spPr>
        <p:txBody>
          <a:bodyPr/>
          <a:lstStyle/>
          <a:p>
            <a:r>
              <a:rPr lang="en-IN" sz="2000" dirty="0" smtClean="0">
                <a:latin typeface="Times New Roman" panose="02020603050405020304" pitchFamily="18" charset="0"/>
                <a:cs typeface="Times New Roman" panose="02020603050405020304" pitchFamily="18" charset="0"/>
              </a:rPr>
              <a:t>Categories proposed by </a:t>
            </a:r>
            <a:r>
              <a:rPr lang="en-IN" sz="2000" dirty="0" err="1" smtClean="0">
                <a:latin typeface="Times New Roman" panose="02020603050405020304" pitchFamily="18" charset="0"/>
                <a:cs typeface="Times New Roman" panose="02020603050405020304" pitchFamily="18" charset="0"/>
              </a:rPr>
              <a:t>Weelwright</a:t>
            </a:r>
            <a:r>
              <a:rPr lang="en-IN" sz="2000" dirty="0" smtClean="0">
                <a:latin typeface="Times New Roman" panose="02020603050405020304" pitchFamily="18" charset="0"/>
                <a:cs typeface="Times New Roman" panose="02020603050405020304" pitchFamily="18" charset="0"/>
              </a:rPr>
              <a:t> and Clark</a:t>
            </a:r>
          </a:p>
          <a:p>
            <a:pPr marL="971550" lvl="1" indent="-514350">
              <a:buFont typeface="+mj-lt"/>
              <a:buAutoNum type="arabicPeriod"/>
            </a:pPr>
            <a:r>
              <a:rPr lang="en-IN" sz="2000" dirty="0" smtClean="0">
                <a:latin typeface="Times New Roman" panose="02020603050405020304" pitchFamily="18" charset="0"/>
                <a:cs typeface="Times New Roman" panose="02020603050405020304" pitchFamily="18" charset="0"/>
              </a:rPr>
              <a:t>Derivative Projects</a:t>
            </a:r>
          </a:p>
          <a:p>
            <a:pPr marL="971550" lvl="1" indent="-514350">
              <a:buFont typeface="+mj-lt"/>
              <a:buAutoNum type="arabicPeriod"/>
            </a:pPr>
            <a:r>
              <a:rPr lang="en-IN" sz="2000" dirty="0" smtClean="0">
                <a:latin typeface="Times New Roman" panose="02020603050405020304" pitchFamily="18" charset="0"/>
                <a:cs typeface="Times New Roman" panose="02020603050405020304" pitchFamily="18" charset="0"/>
              </a:rPr>
              <a:t>Platform Projects</a:t>
            </a:r>
          </a:p>
          <a:p>
            <a:pPr marL="971550" lvl="1" indent="-514350">
              <a:buFont typeface="+mj-lt"/>
              <a:buAutoNum type="arabicPeriod"/>
            </a:pPr>
            <a:r>
              <a:rPr lang="en-IN" sz="2000" dirty="0" smtClean="0">
                <a:latin typeface="Times New Roman" panose="02020603050405020304" pitchFamily="18" charset="0"/>
                <a:cs typeface="Times New Roman" panose="02020603050405020304" pitchFamily="18" charset="0"/>
              </a:rPr>
              <a:t>Breakthrough Projects</a:t>
            </a:r>
          </a:p>
          <a:p>
            <a:pPr marL="971550" lvl="1" indent="-514350">
              <a:buFont typeface="+mj-lt"/>
              <a:buAutoNum type="arabicPeriod"/>
            </a:pPr>
            <a:r>
              <a:rPr lang="en-IN" sz="2000" dirty="0" smtClean="0">
                <a:latin typeface="Times New Roman" panose="02020603050405020304" pitchFamily="18" charset="0"/>
                <a:cs typeface="Times New Roman" panose="02020603050405020304" pitchFamily="18" charset="0"/>
              </a:rPr>
              <a:t>R&amp;D Projects</a:t>
            </a:r>
          </a:p>
          <a:p>
            <a:pPr marL="971550" lvl="1" indent="-514350">
              <a:buFont typeface="+mj-lt"/>
              <a:buAutoNum type="arabicPeriod"/>
            </a:pPr>
            <a:endParaRPr lang="en-IN" dirty="0"/>
          </a:p>
        </p:txBody>
      </p:sp>
    </p:spTree>
    <p:extLst>
      <p:ext uri="{BB962C8B-B14F-4D97-AF65-F5344CB8AC3E}">
        <p14:creationId xmlns:p14="http://schemas.microsoft.com/office/powerpoint/2010/main" val="2008992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7608" y="692696"/>
            <a:ext cx="6799262" cy="640804"/>
          </a:xfrm>
        </p:spPr>
        <p:txBody>
          <a:bodyPr>
            <a:normAutofit/>
          </a:bodyPr>
          <a:lstStyle/>
          <a:p>
            <a:r>
              <a:rPr lang="en-IN" dirty="0" smtClean="0"/>
              <a:t>Aggregate Project Plan</a:t>
            </a:r>
            <a:endParaRPr lang="en-IN" dirty="0"/>
          </a:p>
        </p:txBody>
      </p:sp>
      <p:pic>
        <p:nvPicPr>
          <p:cNvPr id="1026" name="Picture 2" descr="C:\Users\Bronin\Desktop\Figure-1-The-aggregate-project-planning-framework-or-''RD-map''-with-examples-from.png"/>
          <p:cNvPicPr>
            <a:picLocks noGrp="1" noChangeAspect="1" noChangeArrowheads="1"/>
          </p:cNvPicPr>
          <p:nvPr>
            <p:ph idx="4294967295"/>
          </p:nvPr>
        </p:nvPicPr>
        <p:blipFill>
          <a:blip r:embed="rId2"/>
          <a:stretch>
            <a:fillRect/>
          </a:stretch>
        </p:blipFill>
        <p:spPr bwMode="auto">
          <a:xfrm>
            <a:off x="2567608" y="1412776"/>
            <a:ext cx="6744693" cy="4680520"/>
          </a:xfrm>
          <a:prstGeom prst="rect">
            <a:avLst/>
          </a:prstGeom>
          <a:noFill/>
        </p:spPr>
      </p:pic>
    </p:spTree>
    <p:extLst>
      <p:ext uri="{BB962C8B-B14F-4D97-AF65-F5344CB8AC3E}">
        <p14:creationId xmlns:p14="http://schemas.microsoft.com/office/powerpoint/2010/main" val="2339701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17370" y="818840"/>
            <a:ext cx="6157261" cy="5220320"/>
          </a:xfrm>
          <a:prstGeom prst="rect">
            <a:avLst/>
          </a:prstGeom>
        </p:spPr>
      </p:pic>
      <p:sp>
        <p:nvSpPr>
          <p:cNvPr id="6" name="Rectangle 5"/>
          <p:cNvSpPr/>
          <p:nvPr/>
        </p:nvSpPr>
        <p:spPr>
          <a:xfrm>
            <a:off x="3017370" y="5661248"/>
            <a:ext cx="1062407" cy="377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764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79576" y="980728"/>
            <a:ext cx="7560840" cy="4680520"/>
          </a:xfrm>
        </p:spPr>
        <p:txBody>
          <a:bodyPr/>
          <a:lstStyle/>
          <a:p>
            <a:r>
              <a:rPr lang="en-IN" sz="2000" dirty="0">
                <a:latin typeface="Times New Roman" panose="02020603050405020304" pitchFamily="18" charset="0"/>
                <a:cs typeface="Times New Roman" panose="02020603050405020304" pitchFamily="18" charset="0"/>
              </a:rPr>
              <a:t>Aggregate project plan can be used to</a:t>
            </a:r>
          </a:p>
          <a:p>
            <a:pPr lvl="1"/>
            <a:r>
              <a:rPr lang="en-IN" dirty="0" smtClean="0">
                <a:latin typeface="Times New Roman" panose="02020603050405020304" pitchFamily="18" charset="0"/>
                <a:cs typeface="Times New Roman" panose="02020603050405020304" pitchFamily="18" charset="0"/>
              </a:rPr>
              <a:t>Views the mix of projects within each category</a:t>
            </a:r>
          </a:p>
          <a:p>
            <a:pPr lvl="1"/>
            <a:r>
              <a:rPr lang="en-IN" dirty="0" smtClean="0">
                <a:latin typeface="Times New Roman" panose="02020603050405020304" pitchFamily="18" charset="0"/>
                <a:cs typeface="Times New Roman" panose="02020603050405020304" pitchFamily="18" charset="0"/>
              </a:rPr>
              <a:t>Analyse and adjust mix of projects within each category</a:t>
            </a:r>
          </a:p>
          <a:p>
            <a:pPr lvl="1"/>
            <a:r>
              <a:rPr lang="en-IN" dirty="0" smtClean="0">
                <a:latin typeface="Times New Roman" panose="02020603050405020304" pitchFamily="18" charset="0"/>
                <a:cs typeface="Times New Roman" panose="02020603050405020304" pitchFamily="18" charset="0"/>
              </a:rPr>
              <a:t>Assess the resource demands</a:t>
            </a:r>
          </a:p>
          <a:p>
            <a:pPr lvl="1"/>
            <a:r>
              <a:rPr lang="en-IN" dirty="0" smtClean="0">
                <a:latin typeface="Times New Roman" panose="02020603050405020304" pitchFamily="18" charset="0"/>
                <a:cs typeface="Times New Roman" panose="02020603050405020304" pitchFamily="18" charset="0"/>
              </a:rPr>
              <a:t>Identify and adjust the gaps in categories, sizes and timing of projects</a:t>
            </a:r>
          </a:p>
          <a:p>
            <a:pPr lvl="1"/>
            <a:r>
              <a:rPr lang="en-IN" dirty="0" smtClean="0">
                <a:latin typeface="Times New Roman" panose="02020603050405020304" pitchFamily="18" charset="0"/>
                <a:cs typeface="Times New Roman" panose="02020603050405020304" pitchFamily="18" charset="0"/>
              </a:rPr>
              <a:t>To identify workforce requirement</a:t>
            </a:r>
          </a:p>
          <a:p>
            <a:pPr lvl="1"/>
            <a:endParaRPr lang="en-IN" dirty="0" smtClean="0"/>
          </a:p>
        </p:txBody>
      </p:sp>
    </p:spTree>
    <p:extLst>
      <p:ext uri="{BB962C8B-B14F-4D97-AF65-F5344CB8AC3E}">
        <p14:creationId xmlns:p14="http://schemas.microsoft.com/office/powerpoint/2010/main" val="596616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11625" y="620689"/>
            <a:ext cx="6799263" cy="792163"/>
          </a:xfrm>
        </p:spPr>
        <p:txBody>
          <a:bodyPr/>
          <a:lstStyle/>
          <a:p>
            <a:r>
              <a:rPr lang="en-IN" dirty="0" smtClean="0"/>
              <a:t>3. Collect Project Data</a:t>
            </a:r>
            <a:endParaRPr lang="en-IN" dirty="0"/>
          </a:p>
        </p:txBody>
      </p:sp>
      <p:sp>
        <p:nvSpPr>
          <p:cNvPr id="3" name="Content Placeholder 2"/>
          <p:cNvSpPr>
            <a:spLocks noGrp="1"/>
          </p:cNvSpPr>
          <p:nvPr>
            <p:ph idx="4294967295"/>
          </p:nvPr>
        </p:nvSpPr>
        <p:spPr>
          <a:xfrm>
            <a:off x="2186819" y="1412852"/>
            <a:ext cx="7848872" cy="4896469"/>
          </a:xfrm>
        </p:spPr>
        <p:txBody>
          <a:bodyPr>
            <a:normAutofit fontScale="25000" lnSpcReduction="20000"/>
          </a:bodyPr>
          <a:lstStyle/>
          <a:p>
            <a:r>
              <a:rPr lang="en-IN" sz="8000" dirty="0">
                <a:latin typeface="Times New Roman" panose="02020603050405020304" pitchFamily="18" charset="0"/>
                <a:cs typeface="Times New Roman" panose="02020603050405020304" pitchFamily="18" charset="0"/>
              </a:rPr>
              <a:t>For existing and proposed project collect data appropriate to the category criteria</a:t>
            </a:r>
          </a:p>
          <a:p>
            <a:pPr lvl="1"/>
            <a:r>
              <a:rPr lang="en-IN" sz="8000" dirty="0">
                <a:latin typeface="Times New Roman" panose="02020603050405020304" pitchFamily="18" charset="0"/>
                <a:cs typeface="Times New Roman" panose="02020603050405020304" pitchFamily="18" charset="0"/>
              </a:rPr>
              <a:t>Timing, date, duration, expected benefits and resource needed</a:t>
            </a:r>
          </a:p>
          <a:p>
            <a:r>
              <a:rPr lang="en-IN" sz="8000" dirty="0">
                <a:latin typeface="Times New Roman" panose="02020603050405020304" pitchFamily="18" charset="0"/>
                <a:cs typeface="Times New Roman" panose="02020603050405020304" pitchFamily="18" charset="0"/>
              </a:rPr>
              <a:t>Use project plan, schedule of project activities, past experience, expert opinion to get good estimate of the data</a:t>
            </a:r>
          </a:p>
          <a:p>
            <a:r>
              <a:rPr lang="en-IN" sz="8000" dirty="0">
                <a:latin typeface="Times New Roman" panose="02020603050405020304" pitchFamily="18" charset="0"/>
                <a:cs typeface="Times New Roman" panose="02020603050405020304" pitchFamily="18" charset="0"/>
              </a:rPr>
              <a:t>Identify any projects that can be deferred to a later time period, those that must precede or follow other projects, those that support other projects or should be done in conjunction with them, those that can be outsourced, and other such special aspects of the projects.</a:t>
            </a:r>
          </a:p>
          <a:p>
            <a:r>
              <a:rPr lang="en-IN" sz="8000" dirty="0">
                <a:latin typeface="Times New Roman" panose="02020603050405020304" pitchFamily="18" charset="0"/>
                <a:cs typeface="Times New Roman" panose="02020603050405020304" pitchFamily="18" charset="0"/>
              </a:rPr>
              <a:t>Use criteria score limits to </a:t>
            </a:r>
            <a:r>
              <a:rPr lang="en-IN" sz="8000" u="sng" dirty="0">
                <a:latin typeface="Times New Roman" panose="02020603050405020304" pitchFamily="18" charset="0"/>
                <a:cs typeface="Times New Roman" panose="02020603050405020304" pitchFamily="18" charset="0"/>
              </a:rPr>
              <a:t>screen out </a:t>
            </a:r>
            <a:r>
              <a:rPr lang="en-IN" sz="8000" dirty="0">
                <a:latin typeface="Times New Roman" panose="02020603050405020304" pitchFamily="18" charset="0"/>
                <a:cs typeface="Times New Roman" panose="02020603050405020304" pitchFamily="18" charset="0"/>
              </a:rPr>
              <a:t>the weaker projects</a:t>
            </a:r>
          </a:p>
          <a:p>
            <a:pPr lvl="1"/>
            <a:r>
              <a:rPr lang="en-IN" sz="8000" dirty="0">
                <a:latin typeface="Times New Roman" panose="02020603050405020304" pitchFamily="18" charset="0"/>
                <a:cs typeface="Times New Roman" panose="02020603050405020304" pitchFamily="18" charset="0"/>
              </a:rPr>
              <a:t>Escalating costs</a:t>
            </a:r>
          </a:p>
          <a:p>
            <a:pPr lvl="1"/>
            <a:r>
              <a:rPr lang="en-IN" sz="8000" dirty="0">
                <a:latin typeface="Times New Roman" panose="02020603050405020304" pitchFamily="18" charset="0"/>
                <a:cs typeface="Times New Roman" panose="02020603050405020304" pitchFamily="18" charset="0"/>
              </a:rPr>
              <a:t>Changed organisational goals</a:t>
            </a:r>
          </a:p>
          <a:p>
            <a:pPr lvl="1"/>
            <a:r>
              <a:rPr lang="en-IN" sz="8000" dirty="0">
                <a:latin typeface="Times New Roman" panose="02020603050405020304" pitchFamily="18" charset="0"/>
                <a:cs typeface="Times New Roman" panose="02020603050405020304" pitchFamily="18" charset="0"/>
              </a:rPr>
              <a:t>Changed regulations or law</a:t>
            </a:r>
          </a:p>
          <a:p>
            <a:endParaRPr lang="en-IN" dirty="0" smtClean="0"/>
          </a:p>
          <a:p>
            <a:pPr lvl="1"/>
            <a:endParaRPr lang="en-IN" dirty="0" smtClean="0"/>
          </a:p>
          <a:p>
            <a:endParaRPr lang="en-IN" dirty="0"/>
          </a:p>
        </p:txBody>
      </p:sp>
    </p:spTree>
    <p:extLst>
      <p:ext uri="{BB962C8B-B14F-4D97-AF65-F5344CB8AC3E}">
        <p14:creationId xmlns:p14="http://schemas.microsoft.com/office/powerpoint/2010/main" val="389989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4. Assess Resource Availability</a:t>
            </a:r>
            <a:endParaRPr lang="en-IN" dirty="0"/>
          </a:p>
        </p:txBody>
      </p:sp>
      <p:sp>
        <p:nvSpPr>
          <p:cNvPr id="3" name="Content Placeholder 2"/>
          <p:cNvSpPr>
            <a:spLocks noGrp="1"/>
          </p:cNvSpPr>
          <p:nvPr>
            <p:ph idx="1"/>
          </p:nvPr>
        </p:nvSpPr>
        <p:spPr/>
        <p:txBody>
          <a:bodyPr/>
          <a:lstStyle/>
          <a:p>
            <a:r>
              <a:rPr lang="en-IN" sz="2000" dirty="0">
                <a:latin typeface="Times New Roman" panose="02020603050405020304" pitchFamily="18" charset="0"/>
                <a:cs typeface="Times New Roman" panose="02020603050405020304" pitchFamily="18" charset="0"/>
              </a:rPr>
              <a:t>Assess the availability of both internal and external resources by type, department and timing. </a:t>
            </a:r>
          </a:p>
          <a:p>
            <a:r>
              <a:rPr lang="en-IN" sz="2000" dirty="0">
                <a:latin typeface="Times New Roman" panose="02020603050405020304" pitchFamily="18" charset="0"/>
                <a:cs typeface="Times New Roman" panose="02020603050405020304" pitchFamily="18" charset="0"/>
              </a:rPr>
              <a:t>Council will be trying to balance aggregate project resource needs over future periods with resource availabilities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5122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5. </a:t>
            </a:r>
            <a:r>
              <a:rPr lang="en-US" dirty="0"/>
              <a:t>Reduce </a:t>
            </a:r>
            <a:r>
              <a:rPr lang="en-US" dirty="0" smtClean="0"/>
              <a:t>the Project and Criteria Set</a:t>
            </a:r>
            <a:endParaRPr lang="en-IN" dirty="0"/>
          </a:p>
        </p:txBody>
      </p:sp>
      <p:sp>
        <p:nvSpPr>
          <p:cNvPr id="3" name="Content Placeholder 2"/>
          <p:cNvSpPr>
            <a:spLocks noGrp="1"/>
          </p:cNvSpPr>
          <p:nvPr>
            <p:ph idx="1"/>
          </p:nvPr>
        </p:nvSpPr>
        <p:spPr/>
        <p:txBody>
          <a:bodyPr>
            <a:normAutofit/>
          </a:bodyPr>
          <a:lstStyle/>
          <a:p>
            <a:r>
              <a:rPr lang="en-IN" dirty="0" smtClean="0"/>
              <a:t>Whether the project support organisational goals</a:t>
            </a:r>
          </a:p>
          <a:p>
            <a:r>
              <a:rPr lang="en-IN" dirty="0" smtClean="0"/>
              <a:t>Whether required competence exits in the organisation</a:t>
            </a:r>
          </a:p>
          <a:p>
            <a:r>
              <a:rPr lang="en-IN" dirty="0" smtClean="0"/>
              <a:t>Profitability</a:t>
            </a:r>
          </a:p>
          <a:p>
            <a:r>
              <a:rPr lang="en-IN" dirty="0" smtClean="0"/>
              <a:t>Risk</a:t>
            </a:r>
          </a:p>
          <a:p>
            <a:r>
              <a:rPr lang="en-IN" dirty="0" smtClean="0"/>
              <a:t>Resources</a:t>
            </a:r>
          </a:p>
          <a:p>
            <a:r>
              <a:rPr lang="en-IN" dirty="0" smtClean="0"/>
              <a:t>If the projects has slipped from its objectives</a:t>
            </a:r>
          </a:p>
          <a:p>
            <a:r>
              <a:rPr lang="en-IN" dirty="0" smtClean="0"/>
              <a:t>If the project dominated by another existing or proposed project</a:t>
            </a:r>
            <a:endParaRPr lang="en-IN" dirty="0"/>
          </a:p>
        </p:txBody>
      </p:sp>
    </p:spTree>
    <p:extLst>
      <p:ext uri="{BB962C8B-B14F-4D97-AF65-F5344CB8AC3E}">
        <p14:creationId xmlns:p14="http://schemas.microsoft.com/office/powerpoint/2010/main" val="2236536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6. Prioritise the Projects within Categories</a:t>
            </a:r>
            <a:endParaRPr lang="en-IN" dirty="0"/>
          </a:p>
        </p:txBody>
      </p:sp>
      <p:sp>
        <p:nvSpPr>
          <p:cNvPr id="3" name="Content Placeholder 2"/>
          <p:cNvSpPr>
            <a:spLocks noGrp="1"/>
          </p:cNvSpPr>
          <p:nvPr>
            <p:ph idx="1"/>
          </p:nvPr>
        </p:nvSpPr>
        <p:spPr/>
        <p:txBody>
          <a:bodyPr/>
          <a:lstStyle/>
          <a:p>
            <a:r>
              <a:rPr lang="en-IN" dirty="0" smtClean="0"/>
              <a:t>Apply score and criterion weights to rank projects</a:t>
            </a:r>
          </a:p>
          <a:p>
            <a:r>
              <a:rPr lang="en-IN" dirty="0"/>
              <a:t>R</a:t>
            </a:r>
            <a:r>
              <a:rPr lang="en-IN" dirty="0" smtClean="0"/>
              <a:t>econsider </a:t>
            </a:r>
            <a:r>
              <a:rPr lang="en-IN" dirty="0"/>
              <a:t>the projects in terms of </a:t>
            </a:r>
            <a:r>
              <a:rPr lang="en-IN" dirty="0" smtClean="0"/>
              <a:t>their benefits first </a:t>
            </a:r>
            <a:r>
              <a:rPr lang="en-IN" dirty="0"/>
              <a:t>and their resource costs </a:t>
            </a:r>
            <a:r>
              <a:rPr lang="en-IN" dirty="0" smtClean="0"/>
              <a:t>second</a:t>
            </a:r>
            <a:r>
              <a:rPr lang="en-IN" dirty="0"/>
              <a:t>.</a:t>
            </a:r>
            <a:endParaRPr lang="en-IN" dirty="0" smtClean="0"/>
          </a:p>
          <a:p>
            <a:r>
              <a:rPr lang="en-IN" dirty="0" smtClean="0"/>
              <a:t>Council summarizes return from the project to the organization by category.</a:t>
            </a:r>
          </a:p>
          <a:p>
            <a:endParaRPr lang="en-IN" dirty="0"/>
          </a:p>
        </p:txBody>
      </p:sp>
    </p:spTree>
    <p:extLst>
      <p:ext uri="{BB962C8B-B14F-4D97-AF65-F5344CB8AC3E}">
        <p14:creationId xmlns:p14="http://schemas.microsoft.com/office/powerpoint/2010/main" val="4224246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81F7-4C95-4D52-87FF-5B9C2CFE9102}"/>
              </a:ext>
            </a:extLst>
          </p:cNvPr>
          <p:cNvSpPr>
            <a:spLocks noGrp="1"/>
          </p:cNvSpPr>
          <p:nvPr>
            <p:ph type="title"/>
          </p:nvPr>
        </p:nvSpPr>
        <p:spPr/>
        <p:txBody>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How to get a project started</a:t>
            </a:r>
            <a:br>
              <a:rPr lang="en-US" sz="3600" b="0" i="0" u="none" strike="noStrike" baseline="0" dirty="0">
                <a:solidFill>
                  <a:srgbClr val="00000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4B9A7DC-7DD2-4202-866A-8E2764E4E73B}"/>
              </a:ext>
            </a:extLst>
          </p:cNvPr>
          <p:cNvSpPr>
            <a:spLocks noGrp="1"/>
          </p:cNvSpPr>
          <p:nvPr>
            <p:ph idx="1"/>
          </p:nvPr>
        </p:nvSpPr>
        <p:spPr/>
        <p:txBody>
          <a:bodyPr/>
          <a:lstStyle/>
          <a:p>
            <a:r>
              <a:rPr lang="en-US" dirty="0">
                <a:latin typeface="Times New Roman" panose="02020603050405020304" pitchFamily="18" charset="0"/>
              </a:rPr>
              <a:t>T</a:t>
            </a:r>
            <a:r>
              <a:rPr lang="en-US" sz="1800" b="0" i="0" u="none" strike="noStrike" baseline="0" dirty="0">
                <a:latin typeface="Times New Roman" panose="02020603050405020304" pitchFamily="18" charset="0"/>
              </a:rPr>
              <a:t>he accomplishment of </a:t>
            </a:r>
            <a:r>
              <a:rPr lang="en-US" sz="1800" b="0" i="0" u="none" strike="noStrike" baseline="0" dirty="0">
                <a:solidFill>
                  <a:srgbClr val="FF0000"/>
                </a:solidFill>
                <a:latin typeface="Times New Roman" panose="02020603050405020304" pitchFamily="18" charset="0"/>
              </a:rPr>
              <a:t>important tasks and goals </a:t>
            </a:r>
            <a:r>
              <a:rPr lang="en-US" sz="1800" b="0" i="0" u="none" strike="noStrike" baseline="0" dirty="0">
                <a:latin typeface="Times New Roman" panose="02020603050405020304" pitchFamily="18" charset="0"/>
              </a:rPr>
              <a:t>in organizations today is being achieved through the use of projects. The phrases we hear “</a:t>
            </a:r>
            <a:r>
              <a:rPr lang="en-US" sz="1800" b="0" i="0" u="none" strike="noStrike" baseline="0" dirty="0">
                <a:solidFill>
                  <a:srgbClr val="FF0000"/>
                </a:solidFill>
                <a:latin typeface="Times New Roman" panose="02020603050405020304" pitchFamily="18" charset="0"/>
              </a:rPr>
              <a:t>management by projects</a:t>
            </a:r>
            <a:r>
              <a:rPr lang="en-US" sz="1800" b="0" i="0" u="none" strike="noStrike" baseline="0" dirty="0">
                <a:latin typeface="Times New Roman" panose="02020603050405020304" pitchFamily="18" charset="0"/>
              </a:rPr>
              <a:t>” and “</a:t>
            </a:r>
            <a:r>
              <a:rPr lang="en-US" sz="1800" b="0" i="0" u="none" strike="noStrike" baseline="0" dirty="0">
                <a:solidFill>
                  <a:srgbClr val="FF0000"/>
                </a:solidFill>
                <a:latin typeface="Times New Roman" panose="02020603050405020304" pitchFamily="18" charset="0"/>
              </a:rPr>
              <a:t>project management maturity</a:t>
            </a:r>
            <a:r>
              <a:rPr lang="en-US" sz="1800" b="0" i="0" u="none" strike="noStrike" baseline="0" dirty="0">
                <a:latin typeface="Times New Roman" panose="02020603050405020304" pitchFamily="18" charset="0"/>
              </a:rPr>
              <a:t>,” reflect this increasing trend in our society.</a:t>
            </a:r>
          </a:p>
          <a:p>
            <a:r>
              <a:rPr lang="en-IN" sz="1800" b="0" i="0" u="none" strike="noStrike" baseline="0" dirty="0" smtClean="0">
                <a:latin typeface="Times New Roman" panose="02020603050405020304" pitchFamily="18" charset="0"/>
              </a:rPr>
              <a:t>Project </a:t>
            </a:r>
            <a:r>
              <a:rPr lang="en-IN" sz="1800" b="0" i="0" u="none" strike="noStrike" baseline="0" dirty="0">
                <a:latin typeface="Times New Roman" panose="02020603050405020304" pitchFamily="18" charset="0"/>
              </a:rPr>
              <a:t>initiation </a:t>
            </a:r>
            <a:r>
              <a:rPr lang="en-US" sz="1800" b="0" i="0" u="none" strike="noStrike" baseline="0" dirty="0">
                <a:latin typeface="Times New Roman" panose="02020603050405020304" pitchFamily="18" charset="0"/>
              </a:rPr>
              <a:t>begins with the judicious selection of the organization’s projects to align them with the organization’s </a:t>
            </a:r>
            <a:r>
              <a:rPr lang="en-IN" sz="1800" b="0" i="0" u="none" strike="noStrike" baseline="0" dirty="0">
                <a:latin typeface="Times New Roman" panose="02020603050405020304" pitchFamily="18" charset="0"/>
              </a:rPr>
              <a:t>overall strategy.</a:t>
            </a:r>
          </a:p>
          <a:p>
            <a:pPr algn="l"/>
            <a:r>
              <a:rPr lang="en-IN" dirty="0">
                <a:latin typeface="Times New Roman" panose="02020603050405020304" pitchFamily="18" charset="0"/>
              </a:rPr>
              <a:t>E</a:t>
            </a:r>
            <a:r>
              <a:rPr lang="en-IN" sz="1800" b="0" i="0" u="none" strike="noStrike" baseline="0" dirty="0">
                <a:latin typeface="Times New Roman" panose="02020603050405020304" pitchFamily="18" charset="0"/>
              </a:rPr>
              <a:t>valuate a</a:t>
            </a:r>
            <a:r>
              <a:rPr lang="en-US" sz="1800" b="0" i="0" u="none" strike="noStrike" baseline="0" dirty="0" err="1">
                <a:latin typeface="Times New Roman" panose="02020603050405020304" pitchFamily="18" charset="0"/>
              </a:rPr>
              <a:t>nd</a:t>
            </a:r>
            <a:r>
              <a:rPr lang="en-US" sz="1800" b="0" i="0" u="none" strike="noStrike" baseline="0" dirty="0">
                <a:latin typeface="Times New Roman" panose="02020603050405020304" pitchFamily="18" charset="0"/>
              </a:rPr>
              <a:t> select projects that contribute to the organization’s strategy.</a:t>
            </a:r>
            <a:endParaRPr lang="en-IN" dirty="0"/>
          </a:p>
        </p:txBody>
      </p:sp>
    </p:spTree>
    <p:extLst>
      <p:ext uri="{BB962C8B-B14F-4D97-AF65-F5344CB8AC3E}">
        <p14:creationId xmlns:p14="http://schemas.microsoft.com/office/powerpoint/2010/main" val="4087175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7. Select the Projects to be funded and held reserve</a:t>
            </a:r>
            <a:endParaRPr lang="en-IN" dirty="0"/>
          </a:p>
        </p:txBody>
      </p:sp>
      <p:sp>
        <p:nvSpPr>
          <p:cNvPr id="3" name="Content Placeholder 2"/>
          <p:cNvSpPr>
            <a:spLocks noGrp="1"/>
          </p:cNvSpPr>
          <p:nvPr>
            <p:ph idx="1"/>
          </p:nvPr>
        </p:nvSpPr>
        <p:spPr/>
        <p:txBody>
          <a:bodyPr>
            <a:normAutofit/>
          </a:bodyPr>
          <a:lstStyle/>
          <a:p>
            <a:r>
              <a:rPr lang="en-IN" dirty="0" smtClean="0"/>
              <a:t>Determine the mix of projects across various categories</a:t>
            </a:r>
          </a:p>
          <a:p>
            <a:r>
              <a:rPr lang="en-IN" dirty="0" smtClean="0"/>
              <a:t>Leave 20-25 % of the organisations resources for new opportunities, crisis in existing project, errors in estimate etc.</a:t>
            </a:r>
            <a:endParaRPr lang="en-IN" dirty="0"/>
          </a:p>
          <a:p>
            <a:r>
              <a:rPr lang="en-IN" dirty="0" smtClean="0"/>
              <a:t>Rank the projects in categories.</a:t>
            </a:r>
          </a:p>
          <a:p>
            <a:r>
              <a:rPr lang="en-IN" dirty="0" smtClean="0"/>
              <a:t>Commit fewer projects but allocate sufficient fund for project selection.</a:t>
            </a:r>
          </a:p>
        </p:txBody>
      </p:sp>
    </p:spTree>
    <p:extLst>
      <p:ext uri="{BB962C8B-B14F-4D97-AF65-F5344CB8AC3E}">
        <p14:creationId xmlns:p14="http://schemas.microsoft.com/office/powerpoint/2010/main" val="1893430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8. Implement the Process</a:t>
            </a:r>
            <a:endParaRPr lang="en-IN" dirty="0"/>
          </a:p>
        </p:txBody>
      </p:sp>
      <p:sp>
        <p:nvSpPr>
          <p:cNvPr id="3" name="Content Placeholder 2"/>
          <p:cNvSpPr>
            <a:spLocks noGrp="1"/>
          </p:cNvSpPr>
          <p:nvPr>
            <p:ph idx="1"/>
          </p:nvPr>
        </p:nvSpPr>
        <p:spPr/>
        <p:txBody>
          <a:bodyPr>
            <a:normAutofit/>
          </a:bodyPr>
          <a:lstStyle/>
          <a:p>
            <a:r>
              <a:rPr lang="en-IN" dirty="0" smtClean="0">
                <a:latin typeface="Times New Roman" panose="02020603050405020304" pitchFamily="18" charset="0"/>
                <a:cs typeface="Times New Roman" panose="02020603050405020304" pitchFamily="18" charset="0"/>
              </a:rPr>
              <a:t>First step is to make the results of PPP widely known.</a:t>
            </a:r>
          </a:p>
          <a:p>
            <a:r>
              <a:rPr lang="en-IN" dirty="0" smtClean="0">
                <a:latin typeface="Times New Roman" panose="02020603050405020304" pitchFamily="18" charset="0"/>
                <a:cs typeface="Times New Roman" panose="02020603050405020304" pitchFamily="18" charset="0"/>
              </a:rPr>
              <a:t>Document the reasons for project cancellation, non selection etc.</a:t>
            </a:r>
          </a:p>
          <a:p>
            <a:r>
              <a:rPr lang="en-IN" dirty="0" smtClean="0">
                <a:latin typeface="Times New Roman" panose="02020603050405020304" pitchFamily="18" charset="0"/>
                <a:cs typeface="Times New Roman" panose="02020603050405020304" pitchFamily="18" charset="0"/>
              </a:rPr>
              <a:t>Commitment of top management by supporting the process and the results.</a:t>
            </a:r>
          </a:p>
          <a:p>
            <a:r>
              <a:rPr lang="en-IN" dirty="0" smtClean="0">
                <a:latin typeface="Times New Roman" panose="02020603050405020304" pitchFamily="18" charset="0"/>
                <a:cs typeface="Times New Roman" panose="02020603050405020304" pitchFamily="18" charset="0"/>
              </a:rPr>
              <a:t>Process must be repeated on a regular basis,</a:t>
            </a:r>
            <a:r>
              <a:rPr lang="en-IN" dirty="0">
                <a:latin typeface="Times New Roman" panose="02020603050405020304" pitchFamily="18" charset="0"/>
                <a:cs typeface="Times New Roman" panose="02020603050405020304" pitchFamily="18" charset="0"/>
              </a:rPr>
              <a:t> the process should be </a:t>
            </a:r>
            <a:r>
              <a:rPr lang="en-IN" dirty="0" smtClean="0">
                <a:latin typeface="Times New Roman" panose="02020603050405020304" pitchFamily="18" charset="0"/>
                <a:cs typeface="Times New Roman" panose="02020603050405020304" pitchFamily="18" charset="0"/>
              </a:rPr>
              <a:t>flexible </a:t>
            </a:r>
            <a:r>
              <a:rPr lang="en-IN" dirty="0">
                <a:latin typeface="Times New Roman" panose="02020603050405020304" pitchFamily="18" charset="0"/>
                <a:cs typeface="Times New Roman" panose="02020603050405020304" pitchFamily="18" charset="0"/>
              </a:rPr>
              <a:t>and improved continuously</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0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19F2-2A27-4BD5-B842-91B2EA5BFD1B}"/>
              </a:ext>
            </a:extLst>
          </p:cNvPr>
          <p:cNvSpPr>
            <a:spLocks noGrp="1"/>
          </p:cNvSpPr>
          <p:nvPr>
            <p:ph type="title"/>
          </p:nvPr>
        </p:nvSpPr>
        <p:spPr/>
        <p:txBody>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Project sponsor</a:t>
            </a:r>
            <a:endParaRPr lang="en-IN" dirty="0"/>
          </a:p>
        </p:txBody>
      </p:sp>
      <p:sp>
        <p:nvSpPr>
          <p:cNvPr id="3" name="Content Placeholder 2">
            <a:extLst>
              <a:ext uri="{FF2B5EF4-FFF2-40B4-BE49-F238E27FC236}">
                <a16:creationId xmlns:a16="http://schemas.microsoft.com/office/drawing/2014/main" id="{751CD4A6-9CF9-400F-AA11-956C7934776B}"/>
              </a:ext>
            </a:extLst>
          </p:cNvPr>
          <p:cNvSpPr>
            <a:spLocks noGrp="1"/>
          </p:cNvSpPr>
          <p:nvPr>
            <p:ph idx="1"/>
          </p:nvPr>
        </p:nvSpPr>
        <p:spPr>
          <a:xfrm>
            <a:off x="2505237" y="1387151"/>
            <a:ext cx="8915400" cy="3777622"/>
          </a:xfrm>
        </p:spPr>
        <p:txBody>
          <a:bodyPr/>
          <a:lstStyle/>
          <a:p>
            <a:pPr marL="457200" indent="-457200" algn="just">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Project Sponsor is the individual (often a manager or executive) with overall accountability for the project. </a:t>
            </a:r>
          </a:p>
          <a:p>
            <a:r>
              <a:rPr lang="en-IN" dirty="0">
                <a:latin typeface="Times New Roman" panose="02020603050405020304" pitchFamily="18" charset="0"/>
              </a:rPr>
              <a:t>Roles</a:t>
            </a:r>
          </a:p>
          <a:p>
            <a:r>
              <a:rPr lang="en-IN" dirty="0">
                <a:latin typeface="Times New Roman" panose="02020603050405020304" pitchFamily="18" charset="0"/>
              </a:rPr>
              <a:t>Responsibilities</a:t>
            </a:r>
          </a:p>
          <a:p>
            <a:endParaRPr lang="en-US" dirty="0">
              <a:latin typeface="Times New Roman" panose="02020603050405020304" pitchFamily="18" charset="0"/>
            </a:endParaRPr>
          </a:p>
        </p:txBody>
      </p:sp>
    </p:spTree>
    <p:extLst>
      <p:ext uri="{BB962C8B-B14F-4D97-AF65-F5344CB8AC3E}">
        <p14:creationId xmlns:p14="http://schemas.microsoft.com/office/powerpoint/2010/main" val="2850581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Project Sponsor</a:t>
            </a:r>
            <a:r>
              <a:rPr lang="en-IN" dirty="0"/>
              <a:t/>
            </a:r>
            <a:br>
              <a:rPr lang="en-IN" dirty="0"/>
            </a:br>
            <a:endParaRPr lang="en-IN" dirty="0"/>
          </a:p>
        </p:txBody>
      </p:sp>
      <p:sp>
        <p:nvSpPr>
          <p:cNvPr id="3" name="Content Placeholder 2"/>
          <p:cNvSpPr>
            <a:spLocks noGrp="1"/>
          </p:cNvSpPr>
          <p:nvPr>
            <p:ph idx="4294967295"/>
          </p:nvPr>
        </p:nvSpPr>
        <p:spPr>
          <a:xfrm>
            <a:off x="1916723" y="1905000"/>
            <a:ext cx="9100039" cy="4522177"/>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Role</a:t>
            </a:r>
            <a:endParaRPr lang="en-IN" dirty="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During </a:t>
            </a:r>
            <a:r>
              <a:rPr lang="en-IN" dirty="0">
                <a:latin typeface="Times New Roman" panose="02020603050405020304" pitchFamily="18" charset="0"/>
                <a:cs typeface="Times New Roman" panose="02020603050405020304" pitchFamily="18" charset="0"/>
              </a:rPr>
              <a:t>the life of any project, business circumstances may change considerably, making it impossible for the Project Manager to carry out his/her job. Examples are such things as changes of policy, adverse business conditions, etc.  In such cases the Project Sponsor is responsible for recognising and reacting to any such circumstances. </a:t>
            </a:r>
            <a:endParaRPr lang="en-IN"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Project Sponsor acts as the representative of the </a:t>
            </a:r>
            <a:r>
              <a:rPr lang="en-US" dirty="0" err="1">
                <a:latin typeface="Times New Roman" panose="02020603050405020304" pitchFamily="18" charset="0"/>
                <a:cs typeface="Times New Roman" panose="02020603050405020304" pitchFamily="18" charset="0"/>
              </a:rPr>
              <a:t>organisation</a:t>
            </a:r>
            <a:r>
              <a:rPr lang="en-US" dirty="0">
                <a:latin typeface="Times New Roman" panose="02020603050405020304" pitchFamily="18" charset="0"/>
                <a:cs typeface="Times New Roman" panose="02020603050405020304" pitchFamily="18" charset="0"/>
              </a:rPr>
              <a:t>, and plays a vital leadership role through:</a:t>
            </a:r>
          </a:p>
          <a:p>
            <a:pPr marL="0" indent="0" algn="just">
              <a:buNone/>
            </a:pPr>
            <a:r>
              <a:rPr lang="en-US" dirty="0">
                <a:latin typeface="Times New Roman" panose="02020603050405020304" pitchFamily="18" charset="0"/>
                <a:cs typeface="Times New Roman" panose="02020603050405020304" pitchFamily="18" charset="0"/>
              </a:rPr>
              <a:t>•	providing 'championship' for the project, selling and marketing the project throughout the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organisation</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providing business expertise and guidance to the Project Manager</a:t>
            </a:r>
          </a:p>
          <a:p>
            <a:pPr marL="0" indent="0" algn="just">
              <a:buNone/>
            </a:pPr>
            <a:r>
              <a:rPr lang="en-US" dirty="0">
                <a:latin typeface="Times New Roman" panose="02020603050405020304" pitchFamily="18" charset="0"/>
                <a:cs typeface="Times New Roman" panose="02020603050405020304" pitchFamily="18" charset="0"/>
              </a:rPr>
              <a:t>•	acting as the link between the project, the business community and perhaps most importantly, </a:t>
            </a:r>
            <a:r>
              <a:rPr lang="en-US" dirty="0" smtClean="0">
                <a:latin typeface="Times New Roman" panose="02020603050405020304" pitchFamily="18" charset="0"/>
                <a:cs typeface="Times New Roman" panose="02020603050405020304" pitchFamily="18" charset="0"/>
              </a:rPr>
              <a:t>	management </a:t>
            </a:r>
            <a:r>
              <a:rPr lang="en-US" dirty="0">
                <a:latin typeface="Times New Roman" panose="02020603050405020304" pitchFamily="18" charset="0"/>
                <a:cs typeface="Times New Roman" panose="02020603050405020304" pitchFamily="18" charset="0"/>
              </a:rPr>
              <a:t>decision making groups</a:t>
            </a:r>
          </a:p>
          <a:p>
            <a:pPr marL="0" indent="0" algn="just">
              <a:buNone/>
            </a:pPr>
            <a:r>
              <a:rPr lang="en-US" dirty="0">
                <a:latin typeface="Times New Roman" panose="02020603050405020304" pitchFamily="18" charset="0"/>
                <a:cs typeface="Times New Roman" panose="02020603050405020304" pitchFamily="18" charset="0"/>
              </a:rPr>
              <a:t>•	acting as an arbitrator and making decisions that may be beyond the authority of the Project </a:t>
            </a:r>
            <a:r>
              <a:rPr lang="en-US" dirty="0" smtClean="0">
                <a:latin typeface="Times New Roman" panose="02020603050405020304" pitchFamily="18" charset="0"/>
                <a:cs typeface="Times New Roman" panose="02020603050405020304" pitchFamily="18" charset="0"/>
              </a:rPr>
              <a:t>	Manager</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acting as chairperson of the Steering Committee.</a:t>
            </a:r>
          </a:p>
          <a:p>
            <a:pPr algn="just"/>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72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51584" y="548681"/>
            <a:ext cx="6799262" cy="1303337"/>
          </a:xfrm>
        </p:spPr>
        <p:txBody>
          <a:bodyPr>
            <a:normAutofit fontScale="90000"/>
          </a:bodyPr>
          <a:lstStyle/>
          <a:p>
            <a:r>
              <a:rPr lang="en-US" b="1" dirty="0"/>
              <a:t>Project Sponsors Responsibilities</a:t>
            </a:r>
            <a:r>
              <a:rPr lang="en-IN" dirty="0"/>
              <a:t/>
            </a:r>
            <a:br>
              <a:rPr lang="en-IN" dirty="0"/>
            </a:br>
            <a:endParaRPr lang="en-IN" dirty="0"/>
          </a:p>
        </p:txBody>
      </p:sp>
      <p:sp>
        <p:nvSpPr>
          <p:cNvPr id="3" name="Rectangle 2"/>
          <p:cNvSpPr/>
          <p:nvPr/>
        </p:nvSpPr>
        <p:spPr>
          <a:xfrm>
            <a:off x="2352531" y="1340768"/>
            <a:ext cx="7570451" cy="4616648"/>
          </a:xfrm>
          <a:prstGeom prst="rect">
            <a:avLst/>
          </a:prstGeom>
        </p:spPr>
        <p:txBody>
          <a:bodyPr wrap="square">
            <a:spAutoFit/>
          </a:bodyPr>
          <a:lstStyle/>
          <a:p>
            <a:pPr algn="just">
              <a:lnSpc>
                <a:spcPct val="150000"/>
              </a:lnSpc>
            </a:pPr>
            <a:r>
              <a:rPr lang="en-US" sz="1400" dirty="0">
                <a:latin typeface="Times New Roman" panose="02020603050405020304" pitchFamily="18" charset="0"/>
                <a:ea typeface="Times New Roman" panose="02020603050405020304" pitchFamily="18" charset="0"/>
                <a:cs typeface="Kartika" panose="02020503030404060203" pitchFamily="18" charset="0"/>
              </a:rPr>
              <a:t>Typically the Project Sponsor will be responsible for:</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that the business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need is valid </a:t>
            </a:r>
            <a:r>
              <a:rPr lang="en-US" sz="1400" dirty="0">
                <a:latin typeface="Times New Roman" panose="02020603050405020304" pitchFamily="18" charset="0"/>
                <a:ea typeface="Times New Roman" panose="02020603050405020304" pitchFamily="18" charset="0"/>
                <a:cs typeface="Kartika" panose="02020503030404060203" pitchFamily="18" charset="0"/>
              </a:rPr>
              <a:t>and correctly prioritized</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that the project is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properly launched</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that the project remains a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viable business </a:t>
            </a:r>
            <a:r>
              <a:rPr lang="en-US" sz="1400" dirty="0">
                <a:latin typeface="Times New Roman" panose="02020603050405020304" pitchFamily="18" charset="0"/>
                <a:ea typeface="Times New Roman" panose="02020603050405020304" pitchFamily="18" charset="0"/>
                <a:cs typeface="Kartika" panose="02020503030404060203" pitchFamily="18" charset="0"/>
              </a:rPr>
              <a:t>proposition</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changes</a:t>
            </a:r>
            <a:r>
              <a:rPr lang="en-US" sz="1400" dirty="0">
                <a:latin typeface="Times New Roman" panose="02020603050405020304" pitchFamily="18" charset="0"/>
                <a:ea typeface="Times New Roman" panose="02020603050405020304" pitchFamily="18" charset="0"/>
                <a:cs typeface="Kartika" panose="02020503030404060203" pitchFamily="18" charset="0"/>
              </a:rPr>
              <a:t> to the project are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properly managed</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risks are managed</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establishing the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project organization, roles and reporting </a:t>
            </a:r>
            <a:r>
              <a:rPr lang="en-US" sz="1400" dirty="0">
                <a:latin typeface="Times New Roman" panose="02020603050405020304" pitchFamily="18" charset="0"/>
                <a:ea typeface="Times New Roman" panose="02020603050405020304" pitchFamily="18" charset="0"/>
                <a:cs typeface="Kartika" panose="02020503030404060203" pitchFamily="18" charset="0"/>
              </a:rPr>
              <a:t>structure</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ensuring the project is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under control</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approving key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project deliverables</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latin typeface="Times New Roman" panose="02020603050405020304" pitchFamily="18" charset="0"/>
                <a:ea typeface="Times New Roman" panose="02020603050405020304" pitchFamily="18" charset="0"/>
                <a:cs typeface="Kartika" panose="02020503030404060203" pitchFamily="18" charset="0"/>
              </a:rPr>
              <a:t>initiating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project reviews </a:t>
            </a:r>
            <a:r>
              <a:rPr lang="en-US" sz="1400" dirty="0">
                <a:latin typeface="Times New Roman" panose="02020603050405020304" pitchFamily="18" charset="0"/>
                <a:ea typeface="Times New Roman" panose="02020603050405020304" pitchFamily="18" charset="0"/>
                <a:cs typeface="Kartika" panose="02020503030404060203" pitchFamily="18" charset="0"/>
              </a:rPr>
              <a:t>and supporting the </a:t>
            </a: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process of review</a:t>
            </a:r>
            <a:endParaRPr lang="en-IN" sz="1400" dirty="0">
              <a:solidFill>
                <a:srgbClr val="FF0000"/>
              </a:solidFill>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resolving issues </a:t>
            </a:r>
            <a:r>
              <a:rPr lang="en-US" sz="1400" dirty="0">
                <a:latin typeface="Times New Roman" panose="02020603050405020304" pitchFamily="18" charset="0"/>
                <a:ea typeface="Times New Roman" panose="02020603050405020304" pitchFamily="18" charset="0"/>
                <a:cs typeface="Kartika" panose="02020503030404060203" pitchFamily="18" charset="0"/>
              </a:rPr>
              <a:t>(typically competition for resources and priority clashes) that are beyond the control of the Project Manager</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resolving conflict and removing obstacles </a:t>
            </a:r>
            <a:r>
              <a:rPr lang="en-US" sz="1400" dirty="0">
                <a:latin typeface="Times New Roman" panose="02020603050405020304" pitchFamily="18" charset="0"/>
                <a:ea typeface="Times New Roman" panose="02020603050405020304" pitchFamily="18" charset="0"/>
                <a:cs typeface="Kartika" panose="02020503030404060203" pitchFamily="18" charset="0"/>
              </a:rPr>
              <a:t>to progress</a:t>
            </a:r>
            <a:endParaRPr lang="en-IN" sz="1400" dirty="0">
              <a:latin typeface="Calibri" panose="020F0502020204030204" pitchFamily="34" charset="0"/>
              <a:ea typeface="Calibri" panose="020F0502020204030204" pitchFamily="34" charset="0"/>
              <a:cs typeface="Kartika" panose="02020503030404060203" pitchFamily="18" charset="0"/>
            </a:endParaRPr>
          </a:p>
          <a:p>
            <a:pPr marL="342900" indent="-342900" algn="just">
              <a:lnSpc>
                <a:spcPct val="150000"/>
              </a:lnSpc>
              <a:buSzPts val="1000"/>
              <a:buFont typeface="Symbol" panose="05050102010706020507" pitchFamily="18" charset="2"/>
              <a:buChar char=""/>
              <a:tabLst>
                <a:tab pos="457200" algn="l"/>
              </a:tabLst>
            </a:pPr>
            <a:r>
              <a:rPr lang="en-US" sz="1400" dirty="0">
                <a:solidFill>
                  <a:srgbClr val="FF0000"/>
                </a:solidFill>
                <a:latin typeface="Times New Roman" panose="02020603050405020304" pitchFamily="18" charset="0"/>
                <a:ea typeface="Times New Roman" panose="02020603050405020304" pitchFamily="18" charset="0"/>
                <a:cs typeface="Kartika" panose="02020503030404060203" pitchFamily="18" charset="0"/>
              </a:rPr>
              <a:t>overall quality </a:t>
            </a:r>
            <a:r>
              <a:rPr lang="en-US" sz="1400" dirty="0">
                <a:latin typeface="Times New Roman" panose="02020603050405020304" pitchFamily="18" charset="0"/>
                <a:ea typeface="Times New Roman" panose="02020603050405020304" pitchFamily="18" charset="0"/>
                <a:cs typeface="Kartika" panose="02020503030404060203" pitchFamily="18" charset="0"/>
              </a:rPr>
              <a:t>of the project, both the methods used to develop it and the end product.</a:t>
            </a:r>
            <a:endParaRPr lang="en-IN" sz="1400" dirty="0">
              <a:latin typeface="Calibri" panose="020F0502020204030204" pitchFamily="34" charset="0"/>
              <a:ea typeface="Calibri" panose="020F0502020204030204" pitchFamily="34" charset="0"/>
              <a:cs typeface="Kartika" panose="02020503030404060203" pitchFamily="18" charset="0"/>
            </a:endParaRPr>
          </a:p>
        </p:txBody>
      </p:sp>
    </p:spTree>
    <p:extLst>
      <p:ext uri="{BB962C8B-B14F-4D97-AF65-F5344CB8AC3E}">
        <p14:creationId xmlns:p14="http://schemas.microsoft.com/office/powerpoint/2010/main" val="561656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7C14-D769-4E54-BA88-67F8E9ECED7B}"/>
              </a:ext>
            </a:extLst>
          </p:cNvPr>
          <p:cNvSpPr>
            <a:spLocks noGrp="1"/>
          </p:cNvSpPr>
          <p:nvPr>
            <p:ph type="title"/>
          </p:nvPr>
        </p:nvSpPr>
        <p:spPr/>
        <p:txBody>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Project proposal</a:t>
            </a:r>
            <a:br>
              <a:rPr lang="en-US" sz="3600" b="0" i="0" u="none" strike="noStrike" baseline="0" dirty="0">
                <a:solidFill>
                  <a:srgbClr val="00000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B9EFC67-89B5-4131-B152-6EFC491FFB5C}"/>
              </a:ext>
            </a:extLst>
          </p:cNvPr>
          <p:cNvSpPr>
            <a:spLocks noGrp="1"/>
          </p:cNvSpPr>
          <p:nvPr>
            <p:ph idx="1"/>
          </p:nvPr>
        </p:nvSpPr>
        <p:spPr>
          <a:xfrm>
            <a:off x="2023154" y="1175379"/>
            <a:ext cx="9675359" cy="5501192"/>
          </a:xfrm>
        </p:spPr>
        <p:txBody>
          <a:bodyPr>
            <a:normAutofit/>
          </a:bodyPr>
          <a:lstStyle/>
          <a:p>
            <a:pPr algn="just"/>
            <a:r>
              <a:rPr lang="en-IN" sz="2000" b="0" i="0" u="none" strike="noStrike" baseline="0" dirty="0">
                <a:solidFill>
                  <a:srgbClr val="161616"/>
                </a:solidFill>
                <a:latin typeface="Times New Roman" panose="02020603050405020304" pitchFamily="18" charset="0"/>
                <a:cs typeface="Times New Roman" panose="02020603050405020304" pitchFamily="18" charset="0"/>
              </a:rPr>
              <a:t>The set of documents </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submitted for evaluation is called the </a:t>
            </a:r>
            <a:r>
              <a:rPr lang="en-US" sz="2000" b="0" i="1" u="none" strike="noStrike" baseline="0" dirty="0">
                <a:solidFill>
                  <a:srgbClr val="161616"/>
                </a:solidFill>
                <a:latin typeface="Times New Roman" panose="02020603050405020304" pitchFamily="18" charset="0"/>
                <a:cs typeface="Times New Roman" panose="02020603050405020304" pitchFamily="18" charset="0"/>
              </a:rPr>
              <a:t>project proposal</a:t>
            </a:r>
          </a:p>
          <a:p>
            <a:pPr algn="just"/>
            <a:r>
              <a:rPr lang="en-IN" sz="2000" b="0" i="0" u="none" strike="noStrike" baseline="0" dirty="0">
                <a:solidFill>
                  <a:srgbClr val="161616"/>
                </a:solidFill>
                <a:latin typeface="Times New Roman" panose="02020603050405020304" pitchFamily="18" charset="0"/>
                <a:cs typeface="Times New Roman" panose="02020603050405020304" pitchFamily="18" charset="0"/>
              </a:rPr>
              <a:t>Several issues are </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faced by firms preparing proposals, particularly firms in the aerospace, construction, defense, and </a:t>
            </a:r>
            <a:r>
              <a:rPr lang="en-IN" sz="2000" b="0" i="0" u="none" strike="noStrike" baseline="0" dirty="0">
                <a:solidFill>
                  <a:srgbClr val="161616"/>
                </a:solidFill>
                <a:latin typeface="Times New Roman" panose="02020603050405020304" pitchFamily="18" charset="0"/>
                <a:cs typeface="Times New Roman" panose="02020603050405020304" pitchFamily="18" charset="0"/>
              </a:rPr>
              <a:t>consulting industries. These are:</a:t>
            </a:r>
          </a:p>
          <a:p>
            <a:pPr marL="457200" lvl="1" indent="0" algn="just">
              <a:buNone/>
            </a:pPr>
            <a:r>
              <a:rPr lang="en-US" sz="2000" b="0" i="0" u="none" strike="noStrike" baseline="0" dirty="0">
                <a:solidFill>
                  <a:srgbClr val="161616"/>
                </a:solidFill>
                <a:latin typeface="Times New Roman" panose="02020603050405020304" pitchFamily="18" charset="0"/>
                <a:cs typeface="Times New Roman" panose="02020603050405020304" pitchFamily="18" charset="0"/>
              </a:rPr>
              <a:t>1. Which projects should be bid on?</a:t>
            </a:r>
          </a:p>
          <a:p>
            <a:pPr marL="457200" lvl="1" indent="0" algn="just">
              <a:buNone/>
            </a:pPr>
            <a:r>
              <a:rPr lang="en-US" sz="2000" b="0" i="0" u="none" strike="noStrike" baseline="0" dirty="0">
                <a:solidFill>
                  <a:srgbClr val="161616"/>
                </a:solidFill>
                <a:latin typeface="Times New Roman" panose="02020603050405020304" pitchFamily="18" charset="0"/>
                <a:cs typeface="Times New Roman" panose="02020603050405020304" pitchFamily="18" charset="0"/>
              </a:rPr>
              <a:t>2. How should the proposal-preparation process be organized and staffed?</a:t>
            </a:r>
          </a:p>
          <a:p>
            <a:pPr marL="457200" lvl="1" indent="0" algn="just">
              <a:buNone/>
            </a:pPr>
            <a:r>
              <a:rPr lang="en-US" sz="2000" b="0" i="0" u="none" strike="noStrike" baseline="0" dirty="0">
                <a:solidFill>
                  <a:srgbClr val="161616"/>
                </a:solidFill>
                <a:latin typeface="Times New Roman" panose="02020603050405020304" pitchFamily="18" charset="0"/>
                <a:cs typeface="Times New Roman" panose="02020603050405020304" pitchFamily="18" charset="0"/>
              </a:rPr>
              <a:t>3. How much should be spent on preparing proposals for bids?</a:t>
            </a:r>
          </a:p>
          <a:p>
            <a:pPr marL="457200" lvl="1" indent="0" algn="just">
              <a:buNone/>
            </a:pPr>
            <a:r>
              <a:rPr lang="en-US" sz="2000" b="0" i="0" u="none" strike="noStrike" baseline="0" dirty="0">
                <a:solidFill>
                  <a:srgbClr val="161616"/>
                </a:solidFill>
                <a:latin typeface="Times New Roman" panose="02020603050405020304" pitchFamily="18" charset="0"/>
                <a:cs typeface="Times New Roman" panose="02020603050405020304" pitchFamily="18" charset="0"/>
              </a:rPr>
              <a:t>4. How should the bid prices be set? What is the bidding strategy? Is it ethical?</a:t>
            </a:r>
          </a:p>
          <a:p>
            <a:pPr algn="just"/>
            <a:r>
              <a:rPr lang="en-US" sz="2000" b="0" i="0" u="none" strike="noStrike" baseline="0" dirty="0">
                <a:solidFill>
                  <a:srgbClr val="161616"/>
                </a:solidFill>
                <a:latin typeface="Times New Roman" panose="02020603050405020304" pitchFamily="18" charset="0"/>
                <a:cs typeface="Times New Roman" panose="02020603050405020304" pitchFamily="18" charset="0"/>
              </a:rPr>
              <a:t>Generally, these decisions are made on the basis of their overall expected values, perhaps as reflected in a scoring model.</a:t>
            </a:r>
          </a:p>
          <a:p>
            <a:pPr algn="just"/>
            <a:r>
              <a:rPr lang="en-IN" sz="2000" b="0" i="0" u="none" strike="noStrike" baseline="0" dirty="0">
                <a:solidFill>
                  <a:srgbClr val="161616"/>
                </a:solidFill>
                <a:latin typeface="Times New Roman" panose="02020603050405020304" pitchFamily="18" charset="0"/>
                <a:cs typeface="Times New Roman" panose="02020603050405020304" pitchFamily="18" charset="0"/>
              </a:rPr>
              <a:t>In-house proposals</a:t>
            </a:r>
            <a:endParaRPr lang="en-US" sz="2000" dirty="0">
              <a:solidFill>
                <a:srgbClr val="161616"/>
              </a:solidFill>
              <a:latin typeface="Times New Roman" panose="02020603050405020304" pitchFamily="18" charset="0"/>
              <a:cs typeface="Times New Roman" panose="02020603050405020304" pitchFamily="18" charset="0"/>
            </a:endParaRPr>
          </a:p>
          <a:p>
            <a:pPr algn="just"/>
            <a:r>
              <a:rPr lang="en-IN" sz="2000" b="0" i="0" u="none" strike="noStrike" baseline="0" dirty="0">
                <a:solidFill>
                  <a:srgbClr val="161616"/>
                </a:solidFill>
                <a:latin typeface="Times New Roman" panose="02020603050405020304" pitchFamily="18" charset="0"/>
                <a:cs typeface="Times New Roman" panose="02020603050405020304" pitchFamily="18" charset="0"/>
              </a:rPr>
              <a:t>Proposals submitted </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to outside clients or agencies. </a:t>
            </a:r>
            <a:r>
              <a:rPr lang="en-US" sz="2000" b="0" i="0" u="none" strike="noStrike" baseline="0" dirty="0" err="1">
                <a:solidFill>
                  <a:srgbClr val="161616"/>
                </a:solidFill>
                <a:latin typeface="Times New Roman" panose="02020603050405020304" pitchFamily="18" charset="0"/>
                <a:cs typeface="Times New Roman" panose="02020603050405020304" pitchFamily="18" charset="0"/>
              </a:rPr>
              <a:t>Eg</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 </a:t>
            </a:r>
            <a:r>
              <a:rPr lang="en-IN" sz="2000" b="0" i="0" u="none" strike="noStrike" baseline="0" dirty="0">
                <a:solidFill>
                  <a:srgbClr val="161616"/>
                </a:solidFill>
                <a:latin typeface="Times New Roman" panose="02020603050405020304" pitchFamily="18" charset="0"/>
                <a:cs typeface="Times New Roman" panose="02020603050405020304" pitchFamily="18" charset="0"/>
              </a:rPr>
              <a:t>Department of </a:t>
            </a:r>
            <a:r>
              <a:rPr lang="en-IN" sz="2000" b="0" i="0" u="none" strike="noStrike" baseline="0" dirty="0" err="1">
                <a:solidFill>
                  <a:srgbClr val="161616"/>
                </a:solidFill>
                <a:latin typeface="Times New Roman" panose="02020603050405020304" pitchFamily="18" charset="0"/>
                <a:cs typeface="Times New Roman" panose="02020603050405020304" pitchFamily="18" charset="0"/>
              </a:rPr>
              <a:t>Defense</a:t>
            </a:r>
            <a:r>
              <a:rPr lang="en-IN" sz="2000" b="0" i="0" u="none" strike="noStrike" baseline="0" dirty="0">
                <a:solidFill>
                  <a:srgbClr val="161616"/>
                </a:solidFill>
                <a:latin typeface="Times New Roman" panose="02020603050405020304" pitchFamily="18" charset="0"/>
                <a:cs typeface="Times New Roman" panose="02020603050405020304" pitchFamily="18" charset="0"/>
              </a:rPr>
              <a:t>. </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Request for Proposal (RFP) or Request for Quotation (RFQ)—more </a:t>
            </a:r>
            <a:r>
              <a:rPr lang="en-US" sz="2000" b="0" i="0" u="none" strike="noStrike" baseline="0" dirty="0" err="1">
                <a:solidFill>
                  <a:srgbClr val="161616"/>
                </a:solidFill>
                <a:latin typeface="Times New Roman" panose="02020603050405020304" pitchFamily="18" charset="0"/>
                <a:cs typeface="Times New Roman" panose="02020603050405020304" pitchFamily="18" charset="0"/>
              </a:rPr>
              <a:t>specifi</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 </a:t>
            </a:r>
            <a:r>
              <a:rPr lang="en-US" sz="2000" b="0" i="0" u="none" strike="noStrike" baseline="0" dirty="0" err="1">
                <a:solidFill>
                  <a:srgbClr val="161616"/>
                </a:solidFill>
                <a:latin typeface="Times New Roman" panose="02020603050405020304" pitchFamily="18" charset="0"/>
                <a:cs typeface="Times New Roman" panose="02020603050405020304" pitchFamily="18" charset="0"/>
              </a:rPr>
              <a:t>cally</a:t>
            </a:r>
            <a:r>
              <a:rPr lang="en-US" sz="2000" b="0" i="0" u="none" strike="noStrike" baseline="0" dirty="0">
                <a:solidFill>
                  <a:srgbClr val="161616"/>
                </a:solidFill>
                <a:latin typeface="Times New Roman" panose="02020603050405020304" pitchFamily="18" charset="0"/>
                <a:cs typeface="Times New Roman" panose="02020603050405020304" pitchFamily="18" charset="0"/>
              </a:rPr>
              <a:t>, in the Technical Proposal Requirements (TPR) that is part of the RFP or RFQ.</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789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392B0A-F80D-440C-8669-0CBA0BF17F67}"/>
              </a:ext>
            </a:extLst>
          </p:cNvPr>
          <p:cNvSpPr txBox="1"/>
          <p:nvPr/>
        </p:nvSpPr>
        <p:spPr>
          <a:xfrm>
            <a:off x="1843313" y="638630"/>
            <a:ext cx="9971315" cy="4708981"/>
          </a:xfrm>
          <a:prstGeom prst="rect">
            <a:avLst/>
          </a:prstGeom>
          <a:noFill/>
        </p:spPr>
        <p:txBody>
          <a:bodyPr wrap="square">
            <a:spAutoFit/>
          </a:bodyPr>
          <a:lstStyle/>
          <a:p>
            <a:pPr algn="l"/>
            <a:r>
              <a:rPr lang="en-US" sz="2000" b="0" i="0" u="none" strike="noStrike" baseline="0" dirty="0">
                <a:solidFill>
                  <a:srgbClr val="161616"/>
                </a:solidFill>
                <a:latin typeface="Times New Roman" panose="02020603050405020304" pitchFamily="18" charset="0"/>
              </a:rPr>
              <a:t>All proposals should begin with a short summary statement (an “Executive Summary”)</a:t>
            </a:r>
          </a:p>
          <a:p>
            <a:pPr algn="l"/>
            <a:r>
              <a:rPr lang="en-US" sz="2000" b="0" i="0" u="none" strike="noStrike" baseline="0" dirty="0">
                <a:solidFill>
                  <a:srgbClr val="161616"/>
                </a:solidFill>
                <a:latin typeface="Times New Roman" panose="02020603050405020304" pitchFamily="18" charset="0"/>
              </a:rPr>
              <a:t>covering the fundamental nature of the proposal in </a:t>
            </a:r>
            <a:r>
              <a:rPr lang="en-US" sz="2000" b="0" i="1" u="none" strike="noStrike" baseline="0" dirty="0">
                <a:solidFill>
                  <a:srgbClr val="161616"/>
                </a:solidFill>
                <a:latin typeface="Times New Roman" panose="02020603050405020304" pitchFamily="18" charset="0"/>
              </a:rPr>
              <a:t>minimally technical language</a:t>
            </a:r>
            <a:r>
              <a:rPr lang="en-US" sz="2000" b="0" i="0" u="none" strike="noStrike" baseline="0" dirty="0">
                <a:solidFill>
                  <a:srgbClr val="161616"/>
                </a:solidFill>
                <a:latin typeface="Times New Roman" panose="02020603050405020304" pitchFamily="18" charset="0"/>
              </a:rPr>
              <a:t>, as well as</a:t>
            </a:r>
          </a:p>
          <a:p>
            <a:pPr algn="l"/>
            <a:r>
              <a:rPr lang="en-US" sz="2000" b="0" i="0" u="none" strike="noStrike" baseline="0" dirty="0">
                <a:solidFill>
                  <a:srgbClr val="161616"/>
                </a:solidFill>
                <a:latin typeface="Times New Roman" panose="02020603050405020304" pitchFamily="18" charset="0"/>
              </a:rPr>
              <a:t>the general benefits that are expected. </a:t>
            </a:r>
          </a:p>
          <a:p>
            <a:pPr algn="l"/>
            <a:endParaRPr lang="en-US" sz="2000" b="0" i="0" u="none" strike="noStrike" baseline="0" dirty="0">
              <a:solidFill>
                <a:srgbClr val="161616"/>
              </a:solidFill>
              <a:latin typeface="Times New Roman" panose="02020603050405020304" pitchFamily="18" charset="0"/>
            </a:endParaRPr>
          </a:p>
          <a:p>
            <a:pPr algn="l"/>
            <a:r>
              <a:rPr lang="en-US" sz="2000" b="0" i="0" u="none" strike="noStrike" baseline="0" dirty="0">
                <a:solidFill>
                  <a:srgbClr val="161616"/>
                </a:solidFill>
                <a:latin typeface="Times New Roman" panose="02020603050405020304" pitchFamily="18" charset="0"/>
              </a:rPr>
              <a:t>All proposals should be accompanied by a “cover letter.” . The cover letter is a key marketing document and is worthy of careful attention. </a:t>
            </a:r>
          </a:p>
          <a:p>
            <a:pPr algn="l"/>
            <a:endParaRPr lang="en-US" sz="2000" dirty="0">
              <a:solidFill>
                <a:srgbClr val="161616"/>
              </a:solidFill>
              <a:latin typeface="Times New Roman" panose="02020603050405020304" pitchFamily="18" charset="0"/>
            </a:endParaRPr>
          </a:p>
          <a:p>
            <a:pPr algn="l"/>
            <a:r>
              <a:rPr lang="en-US" sz="2000" b="0" i="0" u="none" strike="noStrike" baseline="0" dirty="0">
                <a:solidFill>
                  <a:srgbClr val="161616"/>
                </a:solidFill>
                <a:latin typeface="Times New Roman" panose="02020603050405020304" pitchFamily="18" charset="0"/>
              </a:rPr>
              <a:t>In addition to the Executive Summary and the cover letter, every proposal should deal with four distinct issues: </a:t>
            </a:r>
          </a:p>
          <a:p>
            <a:pPr algn="l"/>
            <a:endParaRPr lang="en-US" sz="2000" b="0" i="0" u="none" strike="noStrike" baseline="0" dirty="0">
              <a:solidFill>
                <a:srgbClr val="161616"/>
              </a:solidFill>
              <a:latin typeface="Times New Roman" panose="02020603050405020304" pitchFamily="18" charset="0"/>
            </a:endParaRPr>
          </a:p>
          <a:p>
            <a:pPr lvl="1"/>
            <a:r>
              <a:rPr lang="en-US" sz="2000" b="0" i="0" u="none" strike="noStrike" baseline="0" dirty="0">
                <a:solidFill>
                  <a:srgbClr val="161616"/>
                </a:solidFill>
                <a:latin typeface="Times New Roman" panose="02020603050405020304" pitchFamily="18" charset="0"/>
              </a:rPr>
              <a:t>(1) the nature of the technical problem and how it is to be approached; </a:t>
            </a:r>
          </a:p>
          <a:p>
            <a:pPr lvl="1"/>
            <a:r>
              <a:rPr lang="en-US" sz="2000" b="0" i="0" u="none" strike="noStrike" baseline="0" dirty="0">
                <a:solidFill>
                  <a:srgbClr val="161616"/>
                </a:solidFill>
                <a:latin typeface="Times New Roman" panose="02020603050405020304" pitchFamily="18" charset="0"/>
              </a:rPr>
              <a:t>(2) the plan for implementing the project once it has been accepted;</a:t>
            </a:r>
          </a:p>
          <a:p>
            <a:pPr lvl="1"/>
            <a:r>
              <a:rPr lang="en-US" sz="2000" b="0" i="0" u="none" strike="noStrike" baseline="0" dirty="0">
                <a:solidFill>
                  <a:srgbClr val="161616"/>
                </a:solidFill>
                <a:latin typeface="Times New Roman" panose="02020603050405020304" pitchFamily="18" charset="0"/>
              </a:rPr>
              <a:t>(3) the plan for logistic support and administration of the project; and </a:t>
            </a:r>
          </a:p>
          <a:p>
            <a:pPr lvl="1"/>
            <a:r>
              <a:rPr lang="en-US" sz="2000" b="0" i="0" u="none" strike="noStrike" baseline="0" dirty="0">
                <a:solidFill>
                  <a:srgbClr val="161616"/>
                </a:solidFill>
                <a:latin typeface="Times New Roman" panose="02020603050405020304" pitchFamily="18" charset="0"/>
              </a:rPr>
              <a:t>(4) a description of the group proposing to do the work, plus its past experience in similar work.</a:t>
            </a:r>
            <a:endParaRPr lang="en-IN" sz="2000" dirty="0"/>
          </a:p>
        </p:txBody>
      </p:sp>
    </p:spTree>
    <p:extLst>
      <p:ext uri="{BB962C8B-B14F-4D97-AF65-F5344CB8AC3E}">
        <p14:creationId xmlns:p14="http://schemas.microsoft.com/office/powerpoint/2010/main" val="1130012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7154-8B03-437C-819F-6DBBEDD07E12}"/>
              </a:ext>
            </a:extLst>
          </p:cNvPr>
          <p:cNvSpPr>
            <a:spLocks noGrp="1"/>
          </p:cNvSpPr>
          <p:nvPr>
            <p:ph type="title"/>
          </p:nvPr>
        </p:nvSpPr>
        <p:spPr/>
        <p:txBody>
          <a:bodyPr/>
          <a:lstStyle/>
          <a:p>
            <a:r>
              <a:rPr lang="en-US" dirty="0">
                <a:solidFill>
                  <a:srgbClr val="000000"/>
                </a:solidFill>
                <a:latin typeface="Times New Roman" panose="02020603050405020304" pitchFamily="18" charset="0"/>
                <a:cs typeface="Times New Roman" panose="02020603050405020304" pitchFamily="18" charset="0"/>
              </a:rPr>
              <a:t>C</a:t>
            </a:r>
            <a:r>
              <a:rPr lang="en-US" sz="3600" b="0" i="0" u="none" strike="noStrike" baseline="0" dirty="0">
                <a:solidFill>
                  <a:srgbClr val="000000"/>
                </a:solidFill>
                <a:latin typeface="Times New Roman" panose="02020603050405020304" pitchFamily="18" charset="0"/>
                <a:cs typeface="Times New Roman" panose="02020603050405020304" pitchFamily="18" charset="0"/>
              </a:rPr>
              <a:t>reating a project charter</a:t>
            </a:r>
            <a:endParaRPr lang="en-IN" dirty="0"/>
          </a:p>
        </p:txBody>
      </p:sp>
      <p:sp>
        <p:nvSpPr>
          <p:cNvPr id="3" name="Content Placeholder 2">
            <a:extLst>
              <a:ext uri="{FF2B5EF4-FFF2-40B4-BE49-F238E27FC236}">
                <a16:creationId xmlns:a16="http://schemas.microsoft.com/office/drawing/2014/main" id="{32D92EFE-79EB-415F-9E93-6FC62A15FAE1}"/>
              </a:ext>
            </a:extLst>
          </p:cNvPr>
          <p:cNvSpPr>
            <a:spLocks noGrp="1"/>
          </p:cNvSpPr>
          <p:nvPr>
            <p:ph idx="1"/>
          </p:nvPr>
        </p:nvSpPr>
        <p:spPr>
          <a:xfrm>
            <a:off x="2477245" y="1264555"/>
            <a:ext cx="8915400" cy="3777622"/>
          </a:xfrm>
        </p:spPr>
        <p:txBody>
          <a:bodyPr>
            <a:normAutofit/>
          </a:bodyPr>
          <a:lstStyle/>
          <a:p>
            <a:r>
              <a:rPr lang="en-US" sz="1800"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Project Charter refers to a statement of objectives in a project. This statement also sets out detailed project goals, roles and responsibilities, identifies the main stakeholders, and the level of authority of a project manager.</a:t>
            </a:r>
          </a:p>
          <a:p>
            <a:endParaRPr lang="en-US" dirty="0">
              <a:solidFill>
                <a:srgbClr val="000000"/>
              </a:solidFill>
              <a:latin typeface="Times New Roman" panose="02020603050405020304" pitchFamily="18" charset="0"/>
              <a:ea typeface="Calibri" panose="020F0502020204030204" pitchFamily="34" charset="0"/>
              <a:cs typeface="Kartika" panose="02020503030404060203" pitchFamily="18" charset="0"/>
            </a:endParaRPr>
          </a:p>
          <a:p>
            <a:pPr marR="30480" algn="just">
              <a:lnSpc>
                <a:spcPct val="150000"/>
              </a:lnSpc>
              <a:spcBef>
                <a:spcPts val="240"/>
              </a:spcBef>
              <a:spcAft>
                <a:spcPts val="240"/>
              </a:spcAft>
            </a:pPr>
            <a:r>
              <a:rPr lang="en-US" sz="1800" b="1" spc="-55" dirty="0">
                <a:solidFill>
                  <a:srgbClr val="121214"/>
                </a:solidFill>
                <a:effectLst/>
                <a:latin typeface="Times New Roman" panose="02020603050405020304" pitchFamily="18" charset="0"/>
                <a:ea typeface="Times New Roman" panose="02020603050405020304" pitchFamily="18" charset="0"/>
                <a:cs typeface="Kartika" panose="02020503030404060203" pitchFamily="18" charset="0"/>
              </a:rPr>
              <a:t>The Role of Project Charter </a:t>
            </a:r>
          </a:p>
          <a:p>
            <a:pPr marR="30480" lvl="1" algn="just">
              <a:lnSpc>
                <a:spcPct val="150000"/>
              </a:lnSpc>
              <a:spcBef>
                <a:spcPts val="240"/>
              </a:spcBef>
              <a:spcAft>
                <a:spcPts val="240"/>
              </a:spcAft>
              <a:buFont typeface="Wingdings" panose="05000000000000000000" pitchFamily="2" charset="2"/>
              <a:buChar char="§"/>
            </a:pPr>
            <a:r>
              <a:rPr lang="en-US"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It documents the reasons for undertaking the project.</a:t>
            </a:r>
          </a:p>
          <a:p>
            <a:pPr marR="30480" lvl="1" algn="just">
              <a:lnSpc>
                <a:spcPct val="150000"/>
              </a:lnSpc>
              <a:spcBef>
                <a:spcPts val="240"/>
              </a:spcBef>
              <a:spcAft>
                <a:spcPts val="240"/>
              </a:spcAft>
              <a:buFont typeface="Wingdings" panose="05000000000000000000" pitchFamily="2" charset="2"/>
              <a:buChar char="§"/>
            </a:pPr>
            <a:r>
              <a:rPr lang="en-US"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Outlines the objectives and the constraints faced by the project.</a:t>
            </a:r>
          </a:p>
          <a:p>
            <a:pPr marR="30480" lvl="1" algn="just">
              <a:lnSpc>
                <a:spcPct val="150000"/>
              </a:lnSpc>
              <a:spcBef>
                <a:spcPts val="240"/>
              </a:spcBef>
              <a:spcAft>
                <a:spcPts val="240"/>
              </a:spcAft>
              <a:buFont typeface="Wingdings" panose="05000000000000000000" pitchFamily="2" charset="2"/>
              <a:buChar char="§"/>
            </a:pPr>
            <a:r>
              <a:rPr lang="en-US"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Provides solutions to the problem in hand.</a:t>
            </a:r>
          </a:p>
          <a:p>
            <a:pPr marR="30480" lvl="1" algn="just">
              <a:lnSpc>
                <a:spcPct val="150000"/>
              </a:lnSpc>
              <a:spcBef>
                <a:spcPts val="240"/>
              </a:spcBef>
              <a:spcAft>
                <a:spcPts val="240"/>
              </a:spcAft>
              <a:buFont typeface="Wingdings" panose="05000000000000000000" pitchFamily="2" charset="2"/>
              <a:buChar char="§"/>
            </a:pPr>
            <a:r>
              <a:rPr lang="en-US" dirty="0">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Identifies the main stakeholders of the project.</a:t>
            </a:r>
            <a:endParaRPr lang="en-IN" dirty="0">
              <a:effectLst/>
              <a:latin typeface="Calibri" panose="020F0502020204030204" pitchFamily="34" charset="0"/>
              <a:ea typeface="Calibri" panose="020F0502020204030204" pitchFamily="34" charset="0"/>
              <a:cs typeface="Kartika" panose="02020503030404060203" pitchFamily="18" charset="0"/>
            </a:endParaRPr>
          </a:p>
          <a:p>
            <a:endParaRPr lang="en-IN" sz="1800" dirty="0">
              <a:effectLst/>
              <a:latin typeface="Calibri" panose="020F0502020204030204" pitchFamily="34" charset="0"/>
              <a:ea typeface="Calibri" panose="020F0502020204030204" pitchFamily="34" charset="0"/>
              <a:cs typeface="Kartika" panose="02020503030404060203" pitchFamily="18" charset="0"/>
            </a:endParaRPr>
          </a:p>
          <a:p>
            <a:endParaRPr lang="en-IN" dirty="0"/>
          </a:p>
        </p:txBody>
      </p:sp>
    </p:spTree>
    <p:extLst>
      <p:ext uri="{BB962C8B-B14F-4D97-AF65-F5344CB8AC3E}">
        <p14:creationId xmlns:p14="http://schemas.microsoft.com/office/powerpoint/2010/main" val="2241472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4500" y="167055"/>
            <a:ext cx="8725161" cy="6552306"/>
          </a:xfrm>
          <a:prstGeom prst="rect">
            <a:avLst/>
          </a:prstGeom>
        </p:spPr>
      </p:pic>
    </p:spTree>
    <p:extLst>
      <p:ext uri="{BB962C8B-B14F-4D97-AF65-F5344CB8AC3E}">
        <p14:creationId xmlns:p14="http://schemas.microsoft.com/office/powerpoint/2010/main" val="2936995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Benefits of Project Charter</a:t>
            </a:r>
            <a:br>
              <a:rPr lang="en-IN" dirty="0"/>
            </a:br>
            <a:endParaRPr lang="en-IN" dirty="0"/>
          </a:p>
        </p:txBody>
      </p:sp>
      <p:sp>
        <p:nvSpPr>
          <p:cNvPr id="3" name="Content Placeholder 2"/>
          <p:cNvSpPr>
            <a:spLocks noGrp="1"/>
          </p:cNvSpPr>
          <p:nvPr>
            <p:ph idx="1"/>
          </p:nvPr>
        </p:nvSpPr>
        <p:spPr>
          <a:xfrm>
            <a:off x="1467777" y="1680713"/>
            <a:ext cx="9548565" cy="3381144"/>
          </a:xfrm>
        </p:spPr>
        <p:txBody>
          <a:bodyPr>
            <a:noAutofit/>
          </a:bodyPr>
          <a:lstStyle/>
          <a:p>
            <a:r>
              <a:rPr lang="en-IN" sz="2000" dirty="0" smtClean="0">
                <a:latin typeface="Times New Roman" panose="02020603050405020304" pitchFamily="18" charset="0"/>
                <a:cs typeface="Times New Roman" panose="02020603050405020304" pitchFamily="18" charset="0"/>
              </a:rPr>
              <a:t>Following </a:t>
            </a:r>
            <a:r>
              <a:rPr lang="en-IN" sz="2000" dirty="0">
                <a:latin typeface="Times New Roman" panose="02020603050405020304" pitchFamily="18" charset="0"/>
                <a:cs typeface="Times New Roman" panose="02020603050405020304" pitchFamily="18" charset="0"/>
              </a:rPr>
              <a:t>are the prominent benefits of Project Charter for a project:</a:t>
            </a:r>
          </a:p>
          <a:p>
            <a:pPr marL="400050" lvl="1" indent="0">
              <a:buNone/>
            </a:pPr>
            <a:r>
              <a:rPr lang="en-IN" sz="2000" dirty="0">
                <a:latin typeface="Times New Roman" panose="02020603050405020304" pitchFamily="18" charset="0"/>
                <a:cs typeface="Times New Roman" panose="02020603050405020304" pitchFamily="18" charset="0"/>
              </a:rPr>
              <a:t>•	It improves and paves way for good customer relationships.</a:t>
            </a:r>
          </a:p>
          <a:p>
            <a:pPr marL="400050" lvl="1" indent="0">
              <a:buNone/>
            </a:pPr>
            <a:r>
              <a:rPr lang="en-IN" sz="2000" dirty="0">
                <a:latin typeface="Times New Roman" panose="02020603050405020304" pitchFamily="18" charset="0"/>
                <a:cs typeface="Times New Roman" panose="02020603050405020304" pitchFamily="18" charset="0"/>
              </a:rPr>
              <a:t>•	Project Charter also works as a tool that improves project management processes.</a:t>
            </a:r>
          </a:p>
          <a:p>
            <a:pPr marL="400050" lvl="1" indent="0">
              <a:buNone/>
            </a:pPr>
            <a:r>
              <a:rPr lang="en-IN" sz="2000" dirty="0">
                <a:latin typeface="Times New Roman" panose="02020603050405020304" pitchFamily="18" charset="0"/>
                <a:cs typeface="Times New Roman" panose="02020603050405020304" pitchFamily="18" charset="0"/>
              </a:rPr>
              <a:t>•	Regional and headquarter communications can also be improved to a greater extent.</a:t>
            </a:r>
          </a:p>
          <a:p>
            <a:pPr marL="400050" lvl="1" indent="0">
              <a:buNone/>
            </a:pPr>
            <a:r>
              <a:rPr lang="en-IN" sz="2000" dirty="0">
                <a:latin typeface="Times New Roman" panose="02020603050405020304" pitchFamily="18" charset="0"/>
                <a:cs typeface="Times New Roman" panose="02020603050405020304" pitchFamily="18" charset="0"/>
              </a:rPr>
              <a:t>•	By having a project charter, project sponsorship can also be gained.</a:t>
            </a:r>
          </a:p>
          <a:p>
            <a:pPr marL="400050" lvl="1" indent="0">
              <a:buNone/>
            </a:pPr>
            <a:r>
              <a:rPr lang="en-IN" sz="2000" dirty="0">
                <a:latin typeface="Times New Roman" panose="02020603050405020304" pitchFamily="18" charset="0"/>
                <a:cs typeface="Times New Roman" panose="02020603050405020304" pitchFamily="18" charset="0"/>
              </a:rPr>
              <a:t>•	Project Charter recognizes senior management roles.</a:t>
            </a:r>
          </a:p>
          <a:p>
            <a:pPr marL="400050" lvl="1" indent="0">
              <a:buNone/>
            </a:pPr>
            <a:r>
              <a:rPr lang="en-IN" sz="2000" dirty="0">
                <a:latin typeface="Times New Roman" panose="02020603050405020304" pitchFamily="18" charset="0"/>
                <a:cs typeface="Times New Roman" panose="02020603050405020304" pitchFamily="18" charset="0"/>
              </a:rPr>
              <a:t>•	Allows progression, which is aimed at attaining industry best practices.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585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elect">
            <a:extLst>
              <a:ext uri="{FF2B5EF4-FFF2-40B4-BE49-F238E27FC236}">
                <a16:creationId xmlns:a16="http://schemas.microsoft.com/office/drawing/2014/main" id="{9C1D0FE5-3451-4F96-A7A7-8DC097B46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35" y="606540"/>
            <a:ext cx="2258854" cy="17609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escrible">
            <a:extLst>
              <a:ext uri="{FF2B5EF4-FFF2-40B4-BE49-F238E27FC236}">
                <a16:creationId xmlns:a16="http://schemas.microsoft.com/office/drawing/2014/main" id="{2486854C-86FA-4F30-A291-50674BB7E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7881" y="2331720"/>
            <a:ext cx="3108960" cy="3108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amp;">
            <a:extLst>
              <a:ext uri="{FF2B5EF4-FFF2-40B4-BE49-F238E27FC236}">
                <a16:creationId xmlns:a16="http://schemas.microsoft.com/office/drawing/2014/main" id="{8ABA4D8F-32E9-4F2D-AACF-2FABCC067D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958" y="2331720"/>
            <a:ext cx="1410154" cy="1410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8618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064" y="123778"/>
            <a:ext cx="8911687" cy="790622"/>
          </a:xfrm>
        </p:spPr>
        <p:txBody>
          <a:bodyPr>
            <a:normAutofit fontScale="90000"/>
          </a:bodyPr>
          <a:lstStyle/>
          <a:p>
            <a:r>
              <a:rPr lang="en-US" b="1" dirty="0"/>
              <a:t>Elements in Project Charter</a:t>
            </a:r>
            <a:r>
              <a:rPr lang="en-IN" dirty="0"/>
              <a:t/>
            </a:r>
            <a:br>
              <a:rPr lang="en-IN" dirty="0"/>
            </a:br>
            <a:endParaRPr lang="en-IN" dirty="0"/>
          </a:p>
        </p:txBody>
      </p:sp>
      <p:sp>
        <p:nvSpPr>
          <p:cNvPr id="3" name="Content Placeholder 2"/>
          <p:cNvSpPr>
            <a:spLocks noGrp="1"/>
          </p:cNvSpPr>
          <p:nvPr>
            <p:ph idx="1"/>
          </p:nvPr>
        </p:nvSpPr>
        <p:spPr>
          <a:xfrm>
            <a:off x="1950858" y="729717"/>
            <a:ext cx="9712056" cy="6128283"/>
          </a:xfrm>
        </p:spPr>
        <p:txBody>
          <a:bodyPr>
            <a:normAutofit fontScale="85000" lnSpcReduction="20000"/>
          </a:bodyPr>
          <a:lstStyle/>
          <a:p>
            <a:r>
              <a:rPr lang="en-IN" sz="2300" dirty="0">
                <a:latin typeface="Times New Roman" panose="02020603050405020304" pitchFamily="18" charset="0"/>
                <a:cs typeface="Times New Roman" panose="02020603050405020304" pitchFamily="18" charset="0"/>
              </a:rPr>
              <a:t>Since project charter is a project planning tool, which is aimed at resolving an issue or an opportunity, the below elements are essential for a good charter project.</a:t>
            </a:r>
          </a:p>
          <a:p>
            <a:r>
              <a:rPr lang="en-IN" sz="2300" dirty="0">
                <a:latin typeface="Times New Roman" panose="02020603050405020304" pitchFamily="18" charset="0"/>
                <a:cs typeface="Times New Roman" panose="02020603050405020304" pitchFamily="18" charset="0"/>
              </a:rPr>
              <a:t>For an effective charter project, it needs to address these key elements:</a:t>
            </a:r>
          </a:p>
          <a:p>
            <a:pPr marL="0" indent="0">
              <a:buNone/>
            </a:pPr>
            <a:r>
              <a:rPr lang="en-IN" sz="2300" dirty="0">
                <a:latin typeface="Times New Roman" panose="02020603050405020304" pitchFamily="18" charset="0"/>
                <a:cs typeface="Times New Roman" panose="02020603050405020304" pitchFamily="18" charset="0"/>
              </a:rPr>
              <a:t>•	Identity of the project.</a:t>
            </a:r>
          </a:p>
          <a:p>
            <a:pPr marL="0" indent="0">
              <a:buNone/>
            </a:pPr>
            <a:r>
              <a:rPr lang="en-IN" sz="2300" dirty="0">
                <a:latin typeface="Times New Roman" panose="02020603050405020304" pitchFamily="18" charset="0"/>
                <a:cs typeface="Times New Roman" panose="02020603050405020304" pitchFamily="18" charset="0"/>
              </a:rPr>
              <a:t>•</a:t>
            </a:r>
            <a:r>
              <a:rPr lang="en-IN" sz="2300">
                <a:latin typeface="Times New Roman" panose="02020603050405020304" pitchFamily="18" charset="0"/>
                <a:cs typeface="Times New Roman" panose="02020603050405020304" pitchFamily="18" charset="0"/>
              </a:rPr>
              <a:t>	</a:t>
            </a:r>
            <a:r>
              <a:rPr lang="en-IN" sz="2300" smtClean="0">
                <a:latin typeface="Times New Roman" panose="02020603050405020304" pitchFamily="18" charset="0"/>
                <a:cs typeface="Times New Roman" panose="02020603050405020304" pitchFamily="18" charset="0"/>
              </a:rPr>
              <a:t>Time: </a:t>
            </a:r>
            <a:r>
              <a:rPr lang="en-IN" sz="2300" dirty="0">
                <a:latin typeface="Times New Roman" panose="02020603050405020304" pitchFamily="18" charset="0"/>
                <a:cs typeface="Times New Roman" panose="02020603050405020304" pitchFamily="18" charset="0"/>
              </a:rPr>
              <a:t>the start date and the deadline for the project.</a:t>
            </a:r>
          </a:p>
          <a:p>
            <a:pPr marL="0" indent="0">
              <a:buNone/>
            </a:pPr>
            <a:r>
              <a:rPr lang="en-IN" sz="2300" dirty="0">
                <a:latin typeface="Times New Roman" panose="02020603050405020304" pitchFamily="18" charset="0"/>
                <a:cs typeface="Times New Roman" panose="02020603050405020304" pitchFamily="18" charset="0"/>
              </a:rPr>
              <a:t>•	People involved in the project.</a:t>
            </a:r>
          </a:p>
          <a:p>
            <a:pPr marL="0" indent="0">
              <a:buNone/>
            </a:pPr>
            <a:r>
              <a:rPr lang="en-IN" sz="2300" dirty="0">
                <a:latin typeface="Times New Roman" panose="02020603050405020304" pitchFamily="18" charset="0"/>
                <a:cs typeface="Times New Roman" panose="02020603050405020304" pitchFamily="18" charset="0"/>
              </a:rPr>
              <a:t>•	Outlined objectives and set targets.</a:t>
            </a:r>
          </a:p>
          <a:p>
            <a:pPr marL="0" indent="0">
              <a:buNone/>
            </a:pPr>
            <a:r>
              <a:rPr lang="en-IN" sz="2300" dirty="0">
                <a:latin typeface="Times New Roman" panose="02020603050405020304" pitchFamily="18" charset="0"/>
                <a:cs typeface="Times New Roman" panose="02020603050405020304" pitchFamily="18" charset="0"/>
              </a:rPr>
              <a:t>•	The reason for a project charter to be carried out, often referred to as 'business case'.</a:t>
            </a:r>
          </a:p>
          <a:p>
            <a:pPr marL="0" indent="0">
              <a:buNone/>
            </a:pPr>
            <a:r>
              <a:rPr lang="en-IN" sz="2300" dirty="0">
                <a:latin typeface="Times New Roman" panose="02020603050405020304" pitchFamily="18" charset="0"/>
                <a:cs typeface="Times New Roman" panose="02020603050405020304" pitchFamily="18" charset="0"/>
              </a:rPr>
              <a:t>•	Detailed description of a problem or an opportunity.</a:t>
            </a:r>
          </a:p>
          <a:p>
            <a:pPr marL="0" indent="0">
              <a:buNone/>
            </a:pPr>
            <a:r>
              <a:rPr lang="en-IN" sz="2300" dirty="0">
                <a:latin typeface="Times New Roman" panose="02020603050405020304" pitchFamily="18" charset="0"/>
                <a:cs typeface="Times New Roman" panose="02020603050405020304" pitchFamily="18" charset="0"/>
              </a:rPr>
              <a:t>•	The return expected from the project.</a:t>
            </a:r>
          </a:p>
          <a:p>
            <a:pPr marL="0" indent="0">
              <a:buNone/>
            </a:pPr>
            <a:r>
              <a:rPr lang="en-IN" sz="2300" dirty="0">
                <a:latin typeface="Times New Roman" panose="02020603050405020304" pitchFamily="18" charset="0"/>
                <a:cs typeface="Times New Roman" panose="02020603050405020304" pitchFamily="18" charset="0"/>
              </a:rPr>
              <a:t>•	Results that could be expected in terms of performance.</a:t>
            </a:r>
          </a:p>
          <a:p>
            <a:pPr marL="0" indent="0">
              <a:buNone/>
            </a:pPr>
            <a:r>
              <a:rPr lang="en-IN" sz="2300" dirty="0">
                <a:latin typeface="Times New Roman" panose="02020603050405020304" pitchFamily="18" charset="0"/>
                <a:cs typeface="Times New Roman" panose="02020603050405020304" pitchFamily="18" charset="0"/>
              </a:rPr>
              <a:t>•	The expected date that the objectives is to be achieved.</a:t>
            </a:r>
          </a:p>
          <a:p>
            <a:pPr marL="0" indent="0">
              <a:buNone/>
            </a:pPr>
            <a:r>
              <a:rPr lang="en-IN" sz="2300" dirty="0">
                <a:latin typeface="Times New Roman" panose="02020603050405020304" pitchFamily="18" charset="0"/>
                <a:cs typeface="Times New Roman" panose="02020603050405020304" pitchFamily="18" charset="0"/>
              </a:rPr>
              <a:t>•	Clearly defined roles and responsibilities of the participants involved.</a:t>
            </a:r>
          </a:p>
          <a:p>
            <a:pPr marL="0" indent="0">
              <a:buNone/>
            </a:pPr>
            <a:r>
              <a:rPr lang="en-IN" sz="2300" dirty="0">
                <a:latin typeface="Times New Roman" panose="02020603050405020304" pitchFamily="18" charset="0"/>
                <a:cs typeface="Times New Roman" panose="02020603050405020304" pitchFamily="18" charset="0"/>
              </a:rPr>
              <a:t>•	Requirement of resources that will be needed for the objectives to be achieved.</a:t>
            </a:r>
          </a:p>
          <a:p>
            <a:pPr marL="0" indent="0">
              <a:buNone/>
            </a:pPr>
            <a:r>
              <a:rPr lang="en-IN" sz="2300" dirty="0">
                <a:latin typeface="Times New Roman" panose="02020603050405020304" pitchFamily="18" charset="0"/>
                <a:cs typeface="Times New Roman" panose="02020603050405020304" pitchFamily="18" charset="0"/>
              </a:rPr>
              <a:t>•	Barriers and the risks involved with the project.</a:t>
            </a:r>
          </a:p>
          <a:p>
            <a:pPr marL="0" indent="0">
              <a:buNone/>
            </a:pPr>
            <a:r>
              <a:rPr lang="en-IN" sz="2300" dirty="0">
                <a:latin typeface="Times New Roman" panose="02020603050405020304" pitchFamily="18" charset="0"/>
                <a:cs typeface="Times New Roman" panose="02020603050405020304" pitchFamily="18" charset="0"/>
              </a:rPr>
              <a:t>•	Informed and effective communication plan.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724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0D98-C424-476D-9805-61133B7A8856}"/>
              </a:ext>
            </a:extLst>
          </p:cNvPr>
          <p:cNvSpPr>
            <a:spLocks noGrp="1"/>
          </p:cNvSpPr>
          <p:nvPr>
            <p:ph type="title"/>
          </p:nvPr>
        </p:nvSpPr>
        <p:spPr/>
        <p:txBody>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Effective project team</a:t>
            </a:r>
            <a:endParaRPr lang="en-IN" dirty="0"/>
          </a:p>
        </p:txBody>
      </p:sp>
      <p:sp>
        <p:nvSpPr>
          <p:cNvPr id="3" name="Content Placeholder 2">
            <a:extLst>
              <a:ext uri="{FF2B5EF4-FFF2-40B4-BE49-F238E27FC236}">
                <a16:creationId xmlns:a16="http://schemas.microsoft.com/office/drawing/2014/main" id="{1174FCD4-A52F-40A0-8349-B07A69498186}"/>
              </a:ext>
            </a:extLst>
          </p:cNvPr>
          <p:cNvSpPr>
            <a:spLocks noGrp="1"/>
          </p:cNvSpPr>
          <p:nvPr>
            <p:ph idx="1"/>
          </p:nvPr>
        </p:nvSpPr>
        <p:spPr>
          <a:xfrm>
            <a:off x="1611258" y="1402578"/>
            <a:ext cx="10258689" cy="5455422"/>
          </a:xfrm>
        </p:spPr>
        <p:txBody>
          <a:bodyPr>
            <a:noAutofit/>
          </a:bodyPr>
          <a:lstStyle/>
          <a:p>
            <a:pPr algn="just"/>
            <a:r>
              <a:rPr lang="en-US" dirty="0">
                <a:latin typeface="Times New Roman" panose="02020603050405020304" pitchFamily="18" charset="0"/>
                <a:cs typeface="Times New Roman" panose="02020603050405020304" pitchFamily="18" charset="0"/>
              </a:rPr>
              <a:t>Project managers require the skills to identify, build, maintain, motivate, lead, and inspire project teams to achieve high team performance and to meet the project's objectives.</a:t>
            </a:r>
          </a:p>
          <a:p>
            <a:pPr algn="just"/>
            <a:r>
              <a:rPr lang="en-US" dirty="0">
                <a:latin typeface="Times New Roman" panose="02020603050405020304" pitchFamily="18" charset="0"/>
                <a:cs typeface="Times New Roman" panose="02020603050405020304" pitchFamily="18" charset="0"/>
              </a:rPr>
              <a:t>Teamwork is a critical factor for project success, and developing effective project teams is one of the primary responsibilities of the project manager. </a:t>
            </a:r>
          </a:p>
          <a:p>
            <a:pPr algn="just"/>
            <a:r>
              <a:rPr lang="en-US" dirty="0">
                <a:latin typeface="Times New Roman" panose="02020603050405020304" pitchFamily="18" charset="0"/>
                <a:cs typeface="Times New Roman" panose="02020603050405020304" pitchFamily="18" charset="0"/>
              </a:rPr>
              <a:t>Project managers should create an environment that facilitates teamwork and continually motivates the team by providing challenges and opportunities, providing timely feedback and support as needed, and recognizing and rewarding good performance. </a:t>
            </a:r>
          </a:p>
          <a:p>
            <a:pPr algn="just"/>
            <a:r>
              <a:rPr lang="en-US" dirty="0">
                <a:latin typeface="Times New Roman" panose="02020603050405020304" pitchFamily="18" charset="0"/>
                <a:cs typeface="Times New Roman" panose="02020603050405020304" pitchFamily="18" charset="0"/>
              </a:rPr>
              <a:t>High team performance can be achieved by employing these behaviors:</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Using open and effective communication,</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Creating team-building opportunities,</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Developing trust among team members,</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Managing conflicts in a constructive manner,</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Encouraging collaborative problem solving, and</a:t>
            </a:r>
          </a:p>
          <a:p>
            <a:pPr marL="857250" lvl="1" indent="-457200" algn="just">
              <a:buFont typeface="+mj-lt"/>
              <a:buAutoNum type="arabicPeriod"/>
            </a:pPr>
            <a:r>
              <a:rPr lang="en-US" sz="1800" dirty="0">
                <a:latin typeface="Times New Roman" panose="02020603050405020304" pitchFamily="18" charset="0"/>
                <a:cs typeface="Times New Roman" panose="02020603050405020304" pitchFamily="18" charset="0"/>
              </a:rPr>
              <a:t>Encouraging collaborative decision making.</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633785" y="3745097"/>
            <a:ext cx="3558215" cy="3112903"/>
          </a:xfrm>
          <a:prstGeom prst="rect">
            <a:avLst/>
          </a:prstGeom>
        </p:spPr>
      </p:pic>
    </p:spTree>
    <p:extLst>
      <p:ext uri="{BB962C8B-B14F-4D97-AF65-F5344CB8AC3E}">
        <p14:creationId xmlns:p14="http://schemas.microsoft.com/office/powerpoint/2010/main" val="218926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uckman's Theory of Group Development">
            <a:extLst>
              <a:ext uri="{FF2B5EF4-FFF2-40B4-BE49-F238E27FC236}">
                <a16:creationId xmlns:a16="http://schemas.microsoft.com/office/drawing/2014/main" id="{2C916DF8-DF88-446F-8A80-4328AE89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232" y="1222130"/>
            <a:ext cx="9308110" cy="52326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97560" y="597849"/>
            <a:ext cx="5404043" cy="646331"/>
          </a:xfrm>
          <a:prstGeom prst="rect">
            <a:avLst/>
          </a:prstGeom>
        </p:spPr>
        <p:txBody>
          <a:bodyPr wrap="none">
            <a:spAutoFit/>
          </a:bodyPr>
          <a:lstStyle/>
          <a:p>
            <a:r>
              <a:rPr lang="en-US" sz="3600" dirty="0">
                <a:solidFill>
                  <a:srgbClr val="000000"/>
                </a:solidFill>
                <a:latin typeface="Times New Roman" panose="02020603050405020304" pitchFamily="18" charset="0"/>
                <a:cs typeface="Times New Roman" panose="02020603050405020304" pitchFamily="18" charset="0"/>
              </a:rPr>
              <a:t>Stages of team development</a:t>
            </a:r>
            <a:endParaRPr lang="en-IN" sz="3600" dirty="0"/>
          </a:p>
        </p:txBody>
      </p:sp>
    </p:spTree>
    <p:extLst>
      <p:ext uri="{BB962C8B-B14F-4D97-AF65-F5344CB8AC3E}">
        <p14:creationId xmlns:p14="http://schemas.microsoft.com/office/powerpoint/2010/main" val="2707374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uckman's team development model - Google Search | Team development,  Leadership, Leadership skills">
            <a:extLst>
              <a:ext uri="{FF2B5EF4-FFF2-40B4-BE49-F238E27FC236}">
                <a16:creationId xmlns:a16="http://schemas.microsoft.com/office/drawing/2014/main" id="{8605A898-1B96-4A1F-BB40-D09A4F08B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969" y="782515"/>
            <a:ext cx="10142903" cy="585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57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8706" y="119272"/>
            <a:ext cx="9135209" cy="6413129"/>
          </a:xfrm>
          <a:prstGeom prst="rect">
            <a:avLst/>
          </a:prstGeom>
        </p:spPr>
      </p:pic>
    </p:spTree>
    <p:extLst>
      <p:ext uri="{BB962C8B-B14F-4D97-AF65-F5344CB8AC3E}">
        <p14:creationId xmlns:p14="http://schemas.microsoft.com/office/powerpoint/2010/main" val="3439128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1F83-B569-4F71-BEB2-B54C6A587E99}"/>
              </a:ext>
            </a:extLst>
          </p:cNvPr>
          <p:cNvSpPr>
            <a:spLocks noGrp="1"/>
          </p:cNvSpPr>
          <p:nvPr>
            <p:ph type="title"/>
          </p:nvPr>
        </p:nvSpPr>
        <p:spPr/>
        <p:txBody>
          <a:bodyPr>
            <a:normAutofit/>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Stages of team development</a:t>
            </a:r>
            <a:r>
              <a:rPr lang="en-US" sz="2400" b="0" i="0" u="none" strike="noStrike" baseline="0" dirty="0">
                <a:solidFill>
                  <a:srgbClr val="000000"/>
                </a:solidFill>
                <a:latin typeface="Times New Roman" panose="02020603050405020304" pitchFamily="18" charset="0"/>
              </a:rPr>
              <a:t/>
            </a:r>
            <a:br>
              <a:rPr lang="en-US" sz="2400" b="0" i="0" u="none" strike="noStrike" baseline="0" dirty="0">
                <a:solidFill>
                  <a:srgbClr val="000000"/>
                </a:solidFill>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2425609-10E8-4BBB-A513-DA1375D5F368}"/>
              </a:ext>
            </a:extLst>
          </p:cNvPr>
          <p:cNvSpPr>
            <a:spLocks noGrp="1"/>
          </p:cNvSpPr>
          <p:nvPr>
            <p:ph idx="1"/>
          </p:nvPr>
        </p:nvSpPr>
        <p:spPr>
          <a:xfrm>
            <a:off x="2238362" y="1471126"/>
            <a:ext cx="9424551" cy="4762764"/>
          </a:xfrm>
        </p:spPr>
        <p:txBody>
          <a:bodyPr>
            <a:normAutofit/>
          </a:bodyPr>
          <a:lstStyle/>
          <a:p>
            <a:pPr algn="just"/>
            <a:r>
              <a:rPr lang="en-US" sz="1800" b="1" i="0" u="none" strike="noStrike" baseline="0" dirty="0">
                <a:latin typeface="LiberationSerif-Bold"/>
              </a:rPr>
              <a:t>Forming. </a:t>
            </a:r>
            <a:r>
              <a:rPr lang="en-US" sz="1800" b="0" i="0" u="none" strike="noStrike" baseline="0" dirty="0">
                <a:latin typeface="LiberationSerif"/>
              </a:rPr>
              <a:t>This phase is where the team members meet and learn about the project and their formal roles and responsibilities. Team members tend to be independent and not as open in this </a:t>
            </a:r>
            <a:r>
              <a:rPr lang="en-IN" sz="1800" b="0" i="0" u="none" strike="noStrike" baseline="0" dirty="0">
                <a:latin typeface="LiberationSerif"/>
              </a:rPr>
              <a:t>phase.</a:t>
            </a:r>
          </a:p>
          <a:p>
            <a:pPr algn="just"/>
            <a:r>
              <a:rPr lang="en-US" sz="1800" b="1" i="0" u="none" strike="noStrike" baseline="0" dirty="0">
                <a:latin typeface="LiberationSerif-Bold"/>
              </a:rPr>
              <a:t>Storming. </a:t>
            </a:r>
            <a:r>
              <a:rPr lang="en-US" sz="1800" b="0" i="0" u="none" strike="noStrike" baseline="0" dirty="0">
                <a:latin typeface="LiberationSerif"/>
              </a:rPr>
              <a:t>During this phase, the team begins to address the project work, technical decisions, and the project management approach. If team members are not collaborative or open to differing ideas and perspectives, the environment can become counterproductive.</a:t>
            </a:r>
          </a:p>
          <a:p>
            <a:pPr algn="just"/>
            <a:r>
              <a:rPr lang="en-US" sz="1800" b="1" i="0" u="none" strike="noStrike" baseline="0" dirty="0">
                <a:latin typeface="LiberationSerif-Bold"/>
              </a:rPr>
              <a:t>Norming. </a:t>
            </a:r>
            <a:r>
              <a:rPr lang="en-US" sz="1800" b="0" i="0" u="none" strike="noStrike" baseline="0" dirty="0">
                <a:latin typeface="LiberationSerif"/>
              </a:rPr>
              <a:t>In this phase, team members begin to work together and adjust their work habits and behaviors to support the team. The team members learn to trust each other.</a:t>
            </a:r>
          </a:p>
          <a:p>
            <a:pPr algn="just"/>
            <a:r>
              <a:rPr lang="en-US" sz="1800" b="1" i="0" u="none" strike="noStrike" baseline="0" dirty="0">
                <a:latin typeface="LiberationSerif-Bold"/>
              </a:rPr>
              <a:t>Performing. </a:t>
            </a:r>
            <a:r>
              <a:rPr lang="en-US" sz="1800" b="0" i="0" u="none" strike="noStrike" baseline="0" dirty="0">
                <a:latin typeface="LiberationSerif"/>
              </a:rPr>
              <a:t>Teams that reach the performing stage function as a well-organized unit. They are interdependent and work through issues smoothly and effectively.</a:t>
            </a:r>
          </a:p>
          <a:p>
            <a:pPr algn="just"/>
            <a:r>
              <a:rPr lang="en-US" sz="1800" b="1" i="0" u="none" strike="noStrike" baseline="0" dirty="0">
                <a:latin typeface="LiberationSerif-Bold"/>
              </a:rPr>
              <a:t>Adjourning. </a:t>
            </a:r>
            <a:r>
              <a:rPr lang="en-US" sz="1800" b="0" i="0" u="none" strike="noStrike" baseline="0" dirty="0">
                <a:latin typeface="LiberationSerif"/>
              </a:rPr>
              <a:t>In this phase, the team completes the work and moves on from the project. This typically occurs when staff is released from the project as deliverables are completed or as part of the Close Project or Phase process.</a:t>
            </a:r>
            <a:endParaRPr lang="en-IN" dirty="0"/>
          </a:p>
        </p:txBody>
      </p:sp>
    </p:spTree>
    <p:extLst>
      <p:ext uri="{BB962C8B-B14F-4D97-AF65-F5344CB8AC3E}">
        <p14:creationId xmlns:p14="http://schemas.microsoft.com/office/powerpoint/2010/main" val="1272998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3019F-890E-45A0-A9FF-315283C8D4AD}"/>
              </a:ext>
            </a:extLst>
          </p:cNvPr>
          <p:cNvSpPr>
            <a:spLocks noGrp="1"/>
          </p:cNvSpPr>
          <p:nvPr>
            <p:ph type="title"/>
          </p:nvPr>
        </p:nvSpPr>
        <p:spPr/>
        <p:txBody>
          <a:bodyPr/>
          <a:lstStyle/>
          <a:p>
            <a:r>
              <a:rPr lang="en-IN" dirty="0"/>
              <a:t>Team Dynamics</a:t>
            </a:r>
          </a:p>
        </p:txBody>
      </p:sp>
      <p:sp>
        <p:nvSpPr>
          <p:cNvPr id="6" name="Content Placeholder 5">
            <a:extLst>
              <a:ext uri="{FF2B5EF4-FFF2-40B4-BE49-F238E27FC236}">
                <a16:creationId xmlns:a16="http://schemas.microsoft.com/office/drawing/2014/main" id="{73E9E314-6A06-4179-89AC-D4E9764F89D3}"/>
              </a:ext>
            </a:extLst>
          </p:cNvPr>
          <p:cNvSpPr>
            <a:spLocks noGrp="1"/>
          </p:cNvSpPr>
          <p:nvPr>
            <p:ph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Team dynamics are the unconscious, psychological forces that influence the direction of a team’s behaviour and performance. </a:t>
            </a:r>
            <a:endParaRPr lang="en-IN"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Team dynamics are created by the nature of the team’s work, the personalities within the team, their working relationships with other people, and the environment in which the team works</a:t>
            </a:r>
            <a:r>
              <a:rPr lang="en-US" sz="2000" dirty="0" smtClean="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Team dynamics can be good - for example, when they improve overall team performance and/or get the best out of individual team members.</a:t>
            </a:r>
            <a:r>
              <a:rPr lang="en-IN" sz="2000" dirty="0"/>
              <a:t>  </a:t>
            </a:r>
            <a:endParaRPr lang="en-IN" sz="2000" dirty="0" smtClean="0"/>
          </a:p>
          <a:p>
            <a:pPr algn="just"/>
            <a:r>
              <a:rPr lang="en-US" sz="2000" dirty="0">
                <a:latin typeface="Times New Roman" panose="02020603050405020304" pitchFamily="18" charset="0"/>
                <a:cs typeface="Times New Roman" panose="02020603050405020304" pitchFamily="18" charset="0"/>
              </a:rPr>
              <a:t>They can also be bad - for example, when they cause unproductive conflict, demotivation, and prevent the team from achieving its goals.</a:t>
            </a:r>
          </a:p>
          <a:p>
            <a:pPr algn="just"/>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898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632" y="624110"/>
            <a:ext cx="9710980" cy="1055221"/>
          </a:xfrm>
        </p:spPr>
        <p:txBody>
          <a:bodyPr>
            <a:normAutofit fontScale="90000"/>
          </a:bodyPr>
          <a:lstStyle/>
          <a:p>
            <a:r>
              <a:rPr lang="en-IN" dirty="0"/>
              <a:t>The Importance of Team Dynamics in Project Management</a:t>
            </a:r>
          </a:p>
        </p:txBody>
      </p:sp>
      <p:sp>
        <p:nvSpPr>
          <p:cNvPr id="4" name="Rectangle 3"/>
          <p:cNvSpPr/>
          <p:nvPr/>
        </p:nvSpPr>
        <p:spPr>
          <a:xfrm>
            <a:off x="1943101" y="1529862"/>
            <a:ext cx="10111153" cy="5755404"/>
          </a:xfrm>
          <a:prstGeom prst="rect">
            <a:avLst/>
          </a:prstGeom>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Communication</a:t>
            </a:r>
            <a:r>
              <a:rPr lang="en-US" dirty="0" smtClean="0">
                <a:latin typeface="Times New Roman" panose="02020603050405020304" pitchFamily="18" charset="0"/>
                <a:cs typeface="Times New Roman" panose="02020603050405020304" pitchFamily="18" charset="0"/>
              </a:rPr>
              <a:t>- Communication </a:t>
            </a:r>
            <a:r>
              <a:rPr lang="en-US" dirty="0">
                <a:latin typeface="Times New Roman" panose="02020603050405020304" pitchFamily="18" charset="0"/>
                <a:cs typeface="Times New Roman" panose="02020603050405020304" pitchFamily="18" charset="0"/>
              </a:rPr>
              <a:t>is vital for a successful project. The project leader must give directions and advice clearly to ensure the team understands its task, and the team must feel comfortable relaying problems and inquiries to each other and the manager. </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Motivation</a:t>
            </a:r>
            <a:r>
              <a:rPr lang="en-US" dirty="0" smtClean="0">
                <a:latin typeface="Times New Roman" panose="02020603050405020304" pitchFamily="18" charset="0"/>
                <a:cs typeface="Times New Roman" panose="02020603050405020304" pitchFamily="18" charset="0"/>
              </a:rPr>
              <a:t>- Motivated </a:t>
            </a:r>
            <a:r>
              <a:rPr lang="en-US" dirty="0">
                <a:latin typeface="Times New Roman" panose="02020603050405020304" pitchFamily="18" charset="0"/>
                <a:cs typeface="Times New Roman" panose="02020603050405020304" pitchFamily="18" charset="0"/>
              </a:rPr>
              <a:t>workers are excited to contribute. Unmotivated workers, at best, do just enough to avoid criticism. Use incentives to motivate your team to work together </a:t>
            </a:r>
            <a:r>
              <a:rPr lang="en-US" dirty="0" smtClean="0">
                <a:latin typeface="Times New Roman" panose="02020603050405020304" pitchFamily="18" charset="0"/>
                <a:cs typeface="Times New Roman" panose="02020603050405020304" pitchFamily="18" charset="0"/>
              </a:rPr>
              <a:t>well.</a:t>
            </a:r>
          </a:p>
          <a:p>
            <a:pPr algn="just"/>
            <a:r>
              <a:rPr lang="en-US" b="1" dirty="0" smtClean="0">
                <a:latin typeface="Times New Roman" panose="02020603050405020304" pitchFamily="18" charset="0"/>
                <a:cs typeface="Times New Roman" panose="02020603050405020304" pitchFamily="18" charset="0"/>
              </a:rPr>
              <a:t>Innovation</a:t>
            </a:r>
            <a:r>
              <a:rPr lang="en-US" dirty="0" smtClean="0">
                <a:latin typeface="Times New Roman" panose="02020603050405020304" pitchFamily="18" charset="0"/>
                <a:cs typeface="Times New Roman" panose="02020603050405020304" pitchFamily="18" charset="0"/>
              </a:rPr>
              <a:t>- Innovation </a:t>
            </a:r>
            <a:r>
              <a:rPr lang="en-US" dirty="0">
                <a:latin typeface="Times New Roman" panose="02020603050405020304" pitchFamily="18" charset="0"/>
                <a:cs typeface="Times New Roman" panose="02020603050405020304" pitchFamily="18" charset="0"/>
              </a:rPr>
              <a:t>can be an emergent group phenomenon, meaning it arises from the communication dynamics of the entire team, not just from the rare brilliant </a:t>
            </a:r>
            <a:r>
              <a:rPr lang="en-US" dirty="0" smtClean="0">
                <a:latin typeface="Times New Roman" panose="02020603050405020304" pitchFamily="18" charset="0"/>
                <a:cs typeface="Times New Roman" panose="02020603050405020304" pitchFamily="18" charset="0"/>
              </a:rPr>
              <a:t>individual.</a:t>
            </a:r>
          </a:p>
          <a:p>
            <a:pPr algn="just"/>
            <a:r>
              <a:rPr lang="en-US" b="1" dirty="0" smtClean="0">
                <a:latin typeface="Times New Roman" panose="02020603050405020304" pitchFamily="18" charset="0"/>
                <a:cs typeface="Times New Roman" panose="02020603050405020304" pitchFamily="18" charset="0"/>
              </a:rPr>
              <a:t>Efficiency</a:t>
            </a:r>
            <a:r>
              <a:rPr lang="en-US" dirty="0" smtClean="0">
                <a:latin typeface="Times New Roman" panose="02020603050405020304" pitchFamily="18" charset="0"/>
                <a:cs typeface="Times New Roman" panose="02020603050405020304" pitchFamily="18" charset="0"/>
              </a:rPr>
              <a:t>- Effective </a:t>
            </a:r>
            <a:r>
              <a:rPr lang="en-US" dirty="0">
                <a:latin typeface="Times New Roman" panose="02020603050405020304" pitchFamily="18" charset="0"/>
                <a:cs typeface="Times New Roman" panose="02020603050405020304" pitchFamily="18" charset="0"/>
              </a:rPr>
              <a:t>team dynamics allow each participant to serve in her best capacity. The various skills of the team members complement one another, leading to speedy, efficient work. </a:t>
            </a:r>
            <a:endParaRPr lang="en-US" dirty="0" smtClean="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Better </a:t>
            </a:r>
            <a:r>
              <a:rPr lang="en-US" b="1" dirty="0" smtClean="0">
                <a:latin typeface="Times New Roman" panose="02020603050405020304" pitchFamily="18" charset="0"/>
                <a:cs typeface="Times New Roman" panose="02020603050405020304" pitchFamily="18" charset="0"/>
              </a:rPr>
              <a:t>Results- </a:t>
            </a:r>
            <a:r>
              <a:rPr lang="en-US" dirty="0" smtClean="0">
                <a:latin typeface="Times New Roman" panose="02020603050405020304" pitchFamily="18" charset="0"/>
                <a:cs typeface="Times New Roman" panose="02020603050405020304" pitchFamily="18" charset="0"/>
              </a:rPr>
              <a:t>Establishing </a:t>
            </a:r>
            <a:r>
              <a:rPr lang="en-US" dirty="0">
                <a:latin typeface="Times New Roman" panose="02020603050405020304" pitchFamily="18" charset="0"/>
                <a:cs typeface="Times New Roman" panose="02020603050405020304" pitchFamily="18" charset="0"/>
              </a:rPr>
              <a:t>an effective team involves defining a clear purpose, goals, dependencies and </a:t>
            </a:r>
            <a:r>
              <a:rPr lang="en-US" dirty="0" smtClean="0">
                <a:latin typeface="Times New Roman" panose="02020603050405020304" pitchFamily="18" charset="0"/>
                <a:cs typeface="Times New Roman" panose="02020603050405020304" pitchFamily="18" charset="0"/>
              </a:rPr>
              <a:t>accountability</a:t>
            </a:r>
          </a:p>
          <a:p>
            <a:pPr algn="just"/>
            <a:r>
              <a:rPr lang="en-US" b="1" dirty="0">
                <a:latin typeface="Times New Roman" panose="02020603050405020304" pitchFamily="18" charset="0"/>
                <a:cs typeface="Times New Roman" panose="02020603050405020304" pitchFamily="18" charset="0"/>
              </a:rPr>
              <a:t>More </a:t>
            </a:r>
            <a:r>
              <a:rPr lang="en-US" b="1" dirty="0" smtClean="0">
                <a:latin typeface="Times New Roman" panose="02020603050405020304" pitchFamily="18" charset="0"/>
                <a:cs typeface="Times New Roman" panose="02020603050405020304" pitchFamily="18" charset="0"/>
              </a:rPr>
              <a:t>Commitment-</a:t>
            </a: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a team member feels valued by the project manager and other team members, her morale and confidence go up. She tends to feel more commitment to the project and is likely to contribute more discussions, task completion and other project activities</a:t>
            </a:r>
            <a:r>
              <a:rPr lang="en-US" dirty="0" smtClean="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Less </a:t>
            </a:r>
            <a:r>
              <a:rPr lang="en-US" b="1" dirty="0" smtClean="0">
                <a:latin typeface="Times New Roman" panose="02020603050405020304" pitchFamily="18" charset="0"/>
                <a:cs typeface="Times New Roman" panose="02020603050405020304" pitchFamily="18" charset="0"/>
              </a:rPr>
              <a:t>Conflict -</a:t>
            </a:r>
            <a:r>
              <a:rPr lang="en-US" dirty="0" smtClean="0">
                <a:latin typeface="Times New Roman" panose="02020603050405020304" pitchFamily="18" charset="0"/>
                <a:cs typeface="Times New Roman" panose="02020603050405020304" pitchFamily="18" charset="0"/>
              </a:rPr>
              <a:t>Team </a:t>
            </a:r>
            <a:r>
              <a:rPr lang="en-US" dirty="0">
                <a:latin typeface="Times New Roman" panose="02020603050405020304" pitchFamily="18" charset="0"/>
                <a:cs typeface="Times New Roman" panose="02020603050405020304" pitchFamily="18" charset="0"/>
              </a:rPr>
              <a:t>members who disrespect each other tend to focus on their differences, not their commonalities. Varying cultural backgrounds and experiences may lead team members to make judgments and jump to erroneous </a:t>
            </a:r>
            <a:r>
              <a:rPr lang="en-US" dirty="0" smtClean="0">
                <a:latin typeface="Times New Roman" panose="02020603050405020304" pitchFamily="18" charset="0"/>
                <a:cs typeface="Times New Roman" panose="02020603050405020304" pitchFamily="18" charset="0"/>
              </a:rPr>
              <a:t>conclusions</a:t>
            </a:r>
          </a:p>
          <a:p>
            <a:pPr algn="just"/>
            <a:r>
              <a:rPr lang="en-US" b="1" dirty="0">
                <a:latin typeface="Times New Roman" panose="02020603050405020304" pitchFamily="18" charset="0"/>
                <a:cs typeface="Times New Roman" panose="02020603050405020304" pitchFamily="18" charset="0"/>
              </a:rPr>
              <a:t>More </a:t>
            </a:r>
            <a:r>
              <a:rPr lang="en-US" b="1" dirty="0" smtClean="0">
                <a:latin typeface="Times New Roman" panose="02020603050405020304" pitchFamily="18" charset="0"/>
                <a:cs typeface="Times New Roman" panose="02020603050405020304" pitchFamily="18" charset="0"/>
              </a:rPr>
              <a:t>Trust- </a:t>
            </a:r>
            <a:r>
              <a:rPr lang="en-US" dirty="0" smtClean="0">
                <a:latin typeface="Times New Roman" panose="02020603050405020304" pitchFamily="18" charset="0"/>
                <a:cs typeface="Times New Roman" panose="02020603050405020304" pitchFamily="18" charset="0"/>
              </a:rPr>
              <a:t>Establishing </a:t>
            </a:r>
            <a:r>
              <a:rPr lang="en-US" dirty="0">
                <a:latin typeface="Times New Roman" panose="02020603050405020304" pitchFamily="18" charset="0"/>
                <a:cs typeface="Times New Roman" panose="02020603050405020304" pitchFamily="18" charset="0"/>
              </a:rPr>
              <a:t>trust takes time. Team members may resist exposing their weaknesses and hide deficiencies. An effective project manager works to assess the team's strengths and limitations.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146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oup dynamics - online presentation">
            <a:extLst>
              <a:ext uri="{FF2B5EF4-FFF2-40B4-BE49-F238E27FC236}">
                <a16:creationId xmlns:a16="http://schemas.microsoft.com/office/drawing/2014/main" id="{8641EF21-6B1B-4344-9BA9-109FB9456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76" y="254977"/>
            <a:ext cx="8431824" cy="631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31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72F3-5B5B-43FD-90C8-F07C08E4BFE9}"/>
              </a:ext>
            </a:extLst>
          </p:cNvPr>
          <p:cNvSpPr>
            <a:spLocks noGrp="1"/>
          </p:cNvSpPr>
          <p:nvPr>
            <p:ph type="title"/>
          </p:nvPr>
        </p:nvSpPr>
        <p:spPr/>
        <p:txBody>
          <a:bodyPr/>
          <a:lstStyle/>
          <a:p>
            <a:r>
              <a:rPr lang="en-US" sz="3600" b="0" i="0" u="none" strike="noStrike" baseline="0" dirty="0">
                <a:solidFill>
                  <a:srgbClr val="000000"/>
                </a:solidFill>
                <a:latin typeface="Times New Roman" panose="02020603050405020304" pitchFamily="18" charset="0"/>
                <a:cs typeface="Times New Roman" panose="02020603050405020304" pitchFamily="18" charset="0"/>
              </a:rPr>
              <a:t>Selecting project strategically</a:t>
            </a:r>
            <a:br>
              <a:rPr lang="en-US" sz="3600" b="0" i="0" u="none" strike="noStrike" baseline="0" dirty="0">
                <a:solidFill>
                  <a:srgbClr val="000000"/>
                </a:solidFill>
                <a:latin typeface="Times New Roman" panose="02020603050405020304" pitchFamily="18" charset="0"/>
                <a:cs typeface="Times New Roman" panose="02020603050405020304" pitchFamily="18" charset="0"/>
              </a:rPr>
            </a:br>
            <a:endParaRPr lang="en-IN" dirty="0"/>
          </a:p>
        </p:txBody>
      </p:sp>
      <p:pic>
        <p:nvPicPr>
          <p:cNvPr id="7" name="Picture 6"/>
          <p:cNvPicPr>
            <a:picLocks noChangeAspect="1"/>
          </p:cNvPicPr>
          <p:nvPr/>
        </p:nvPicPr>
        <p:blipFill>
          <a:blip r:embed="rId2"/>
          <a:stretch>
            <a:fillRect/>
          </a:stretch>
        </p:blipFill>
        <p:spPr>
          <a:xfrm>
            <a:off x="1700533" y="1389440"/>
            <a:ext cx="8390369" cy="5468560"/>
          </a:xfrm>
          <a:prstGeom prst="rect">
            <a:avLst/>
          </a:prstGeom>
        </p:spPr>
      </p:pic>
    </p:spTree>
    <p:extLst>
      <p:ext uri="{BB962C8B-B14F-4D97-AF65-F5344CB8AC3E}">
        <p14:creationId xmlns:p14="http://schemas.microsoft.com/office/powerpoint/2010/main" val="3823222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2075-B8B6-43AE-966E-55B2F52D8873}"/>
              </a:ext>
            </a:extLst>
          </p:cNvPr>
          <p:cNvSpPr>
            <a:spLocks noGrp="1"/>
          </p:cNvSpPr>
          <p:nvPr>
            <p:ph type="title"/>
          </p:nvPr>
        </p:nvSpPr>
        <p:spPr/>
        <p:txBody>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Project selection criteria</a:t>
            </a:r>
            <a:r>
              <a:rPr lang="en-IN" sz="1800" dirty="0">
                <a:effectLst/>
                <a:latin typeface="Calibri" panose="020F0502020204030204" pitchFamily="34" charset="0"/>
                <a:ea typeface="Calibri" panose="020F0502020204030204" pitchFamily="34" charset="0"/>
                <a:cs typeface="Kartika" panose="02020503030404060203" pitchFamily="18" charset="0"/>
              </a:rPr>
              <a:t/>
            </a:r>
            <a:br>
              <a:rPr lang="en-IN" sz="1800" dirty="0">
                <a:effectLst/>
                <a:latin typeface="Calibri" panose="020F0502020204030204" pitchFamily="34" charset="0"/>
                <a:ea typeface="Calibri" panose="020F0502020204030204" pitchFamily="34" charset="0"/>
                <a:cs typeface="Kartika" panose="02020503030404060203" pitchFamily="18" charset="0"/>
              </a:rPr>
            </a:br>
            <a:endParaRPr lang="en-IN" dirty="0"/>
          </a:p>
        </p:txBody>
      </p:sp>
      <p:sp>
        <p:nvSpPr>
          <p:cNvPr id="3" name="Content Placeholder 2">
            <a:extLst>
              <a:ext uri="{FF2B5EF4-FFF2-40B4-BE49-F238E27FC236}">
                <a16:creationId xmlns:a16="http://schemas.microsoft.com/office/drawing/2014/main" id="{ABA25FF3-6EFD-447A-8291-513CED79E88E}"/>
              </a:ext>
            </a:extLst>
          </p:cNvPr>
          <p:cNvSpPr>
            <a:spLocks noGrp="1"/>
          </p:cNvSpPr>
          <p:nvPr>
            <p:ph idx="1"/>
          </p:nvPr>
        </p:nvSpPr>
        <p:spPr>
          <a:xfrm>
            <a:off x="2589212" y="2133600"/>
            <a:ext cx="8915400" cy="3212123"/>
          </a:xfrm>
        </p:spPr>
        <p:txBody>
          <a:bodyPr>
            <a:normAutofit/>
          </a:bodyPr>
          <a:lstStyle/>
          <a:p>
            <a:pPr marL="0" indent="0">
              <a:buNone/>
            </a:pPr>
            <a:r>
              <a:rPr lang="en-US" dirty="0"/>
              <a:t>When a firm chooses a project selection model, the following criteria are most important.</a:t>
            </a:r>
          </a:p>
          <a:p>
            <a:pPr marL="0" indent="0">
              <a:buNone/>
            </a:pPr>
            <a:endParaRPr lang="en-US" dirty="0"/>
          </a:p>
          <a:p>
            <a:pPr marL="0" indent="0" algn="just">
              <a:buNone/>
            </a:pPr>
            <a:r>
              <a:rPr lang="en-US" dirty="0"/>
              <a:t>1</a:t>
            </a:r>
            <a:r>
              <a:rPr lang="en-US" b="1" dirty="0"/>
              <a:t>. Realism: </a:t>
            </a:r>
            <a:r>
              <a:rPr lang="en-US" dirty="0"/>
              <a:t>The model should reflect the </a:t>
            </a:r>
            <a:r>
              <a:rPr lang="en-US" dirty="0">
                <a:solidFill>
                  <a:srgbClr val="FF0000"/>
                </a:solidFill>
              </a:rPr>
              <a:t>reality of the firm’s decision </a:t>
            </a:r>
            <a:r>
              <a:rPr lang="en-US" dirty="0"/>
              <a:t>situation, especially the multiple objectives of both the firm and its managers, bearing in mind that without a common measurement system, direct comparison of different projects is impossible. The model should also take into account the realities of the firm’s </a:t>
            </a:r>
            <a:r>
              <a:rPr lang="en-US" dirty="0">
                <a:solidFill>
                  <a:srgbClr val="FF0000"/>
                </a:solidFill>
              </a:rPr>
              <a:t>limitations on facilities, capital, personnel</a:t>
            </a:r>
            <a:r>
              <a:rPr lang="en-US" dirty="0"/>
              <a:t>, and so forth, and include factors that reflect project technical and market risks: performance, cost, time, customer rejection, and implementation.</a:t>
            </a:r>
          </a:p>
          <a:p>
            <a:pPr marL="0" indent="0">
              <a:buNone/>
            </a:pPr>
            <a:endParaRPr lang="en-IN" dirty="0"/>
          </a:p>
        </p:txBody>
      </p:sp>
    </p:spTree>
    <p:extLst>
      <p:ext uri="{BB962C8B-B14F-4D97-AF65-F5344CB8AC3E}">
        <p14:creationId xmlns:p14="http://schemas.microsoft.com/office/powerpoint/2010/main" val="218788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9B3E1-8255-48C2-9C69-2FB37FD9DF24}"/>
              </a:ext>
            </a:extLst>
          </p:cNvPr>
          <p:cNvSpPr txBox="1"/>
          <p:nvPr/>
        </p:nvSpPr>
        <p:spPr>
          <a:xfrm>
            <a:off x="1555879" y="280721"/>
            <a:ext cx="9715499" cy="590931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 Capability: </a:t>
            </a:r>
            <a:r>
              <a:rPr lang="en-US" dirty="0">
                <a:latin typeface="Times New Roman" panose="02020603050405020304" pitchFamily="18" charset="0"/>
                <a:cs typeface="Times New Roman" panose="02020603050405020304" pitchFamily="18" charset="0"/>
              </a:rPr>
              <a:t>The model should be sophisticated enough to deal with the relevant factors: </a:t>
            </a:r>
            <a:r>
              <a:rPr lang="en-US" dirty="0">
                <a:solidFill>
                  <a:srgbClr val="FF0000"/>
                </a:solidFill>
                <a:latin typeface="Times New Roman" panose="02020603050405020304" pitchFamily="18" charset="0"/>
                <a:cs typeface="Times New Roman" panose="02020603050405020304" pitchFamily="18" charset="0"/>
              </a:rPr>
              <a:t>multiple time periods, situations </a:t>
            </a:r>
            <a:r>
              <a:rPr lang="en-US" dirty="0">
                <a:latin typeface="Times New Roman" panose="02020603050405020304" pitchFamily="18" charset="0"/>
                <a:cs typeface="Times New Roman" panose="02020603050405020304" pitchFamily="18" charset="0"/>
              </a:rPr>
              <a:t>both internal and external to the project (e.g., strikes, interest rate changes), and so 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Flexibility:</a:t>
            </a:r>
            <a:r>
              <a:rPr lang="en-US" dirty="0">
                <a:latin typeface="Times New Roman" panose="02020603050405020304" pitchFamily="18" charset="0"/>
                <a:cs typeface="Times New Roman" panose="02020603050405020304" pitchFamily="18" charset="0"/>
              </a:rPr>
              <a:t> The model should give </a:t>
            </a:r>
            <a:r>
              <a:rPr lang="en-US" dirty="0">
                <a:solidFill>
                  <a:srgbClr val="FF0000"/>
                </a:solidFill>
                <a:latin typeface="Times New Roman" panose="02020603050405020304" pitchFamily="18" charset="0"/>
                <a:cs typeface="Times New Roman" panose="02020603050405020304" pitchFamily="18" charset="0"/>
              </a:rPr>
              <a:t>valid results </a:t>
            </a:r>
            <a:r>
              <a:rPr lang="en-US" dirty="0">
                <a:latin typeface="Times New Roman" panose="02020603050405020304" pitchFamily="18" charset="0"/>
                <a:cs typeface="Times New Roman" panose="02020603050405020304" pitchFamily="18" charset="0"/>
              </a:rPr>
              <a:t>within the range of conditions that the</a:t>
            </a:r>
          </a:p>
          <a:p>
            <a:pPr algn="just"/>
            <a:r>
              <a:rPr lang="en-US" dirty="0">
                <a:latin typeface="Times New Roman" panose="02020603050405020304" pitchFamily="18" charset="0"/>
                <a:cs typeface="Times New Roman" panose="02020603050405020304" pitchFamily="18" charset="0"/>
              </a:rPr>
              <a:t>firm might experience. It should be </a:t>
            </a:r>
            <a:r>
              <a:rPr lang="en-US" dirty="0">
                <a:solidFill>
                  <a:srgbClr val="FF0000"/>
                </a:solidFill>
                <a:latin typeface="Times New Roman" panose="02020603050405020304" pitchFamily="18" charset="0"/>
                <a:cs typeface="Times New Roman" panose="02020603050405020304" pitchFamily="18" charset="0"/>
              </a:rPr>
              <a:t>easy to modify </a:t>
            </a:r>
            <a:r>
              <a:rPr lang="en-US" dirty="0">
                <a:latin typeface="Times New Roman" panose="02020603050405020304" pitchFamily="18" charset="0"/>
                <a:cs typeface="Times New Roman" panose="02020603050405020304" pitchFamily="18" charset="0"/>
              </a:rPr>
              <a:t>in response to </a:t>
            </a:r>
            <a:r>
              <a:rPr lang="en-US" dirty="0">
                <a:solidFill>
                  <a:srgbClr val="FF0000"/>
                </a:solidFill>
                <a:latin typeface="Times New Roman" panose="02020603050405020304" pitchFamily="18" charset="0"/>
                <a:cs typeface="Times New Roman" panose="02020603050405020304" pitchFamily="18" charset="0"/>
              </a:rPr>
              <a:t>changes</a:t>
            </a:r>
            <a:r>
              <a:rPr lang="en-US" dirty="0">
                <a:latin typeface="Times New Roman" panose="02020603050405020304" pitchFamily="18" charset="0"/>
                <a:cs typeface="Times New Roman" panose="02020603050405020304" pitchFamily="18" charset="0"/>
              </a:rPr>
              <a:t> in the firm’s environment; for example, tax law changes, new technological advancements that alter risk levels, and, above all, organizational goal changes.</a:t>
            </a:r>
          </a:p>
          <a:p>
            <a:pPr algn="just"/>
            <a:endParaRPr lang="en-US" dirty="0">
              <a:latin typeface="Times New Roman" panose="02020603050405020304" pitchFamily="18" charset="0"/>
              <a:cs typeface="Times New Roman" panose="02020603050405020304" pitchFamily="18" charset="0"/>
            </a:endParaRPr>
          </a:p>
          <a:p>
            <a:pPr algn="just"/>
            <a:r>
              <a:rPr lang="en-US" b="1" dirty="0">
                <a:effectLst/>
                <a:latin typeface="Times New Roman" panose="02020603050405020304" pitchFamily="18" charset="0"/>
                <a:ea typeface="Calibri" panose="020F0502020204030204" pitchFamily="34" charset="0"/>
                <a:cs typeface="Times New Roman" panose="02020603050405020304" pitchFamily="18" charset="0"/>
              </a:rPr>
              <a:t>4. Ease of use:</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 model should be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reasonably convenient</a:t>
            </a:r>
            <a:r>
              <a:rPr lang="en-US" dirty="0">
                <a:effectLst/>
                <a:latin typeface="Times New Roman" panose="02020603050405020304" pitchFamily="18" charset="0"/>
                <a:ea typeface="Calibri" panose="020F0502020204030204" pitchFamily="34" charset="0"/>
                <a:cs typeface="Times New Roman" panose="02020603050405020304" pitchFamily="18" charset="0"/>
              </a:rPr>
              <a:t>, not take a long time to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execute,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be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easy to use </a:t>
            </a:r>
            <a:r>
              <a:rPr lang="en-US"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understand</a:t>
            </a:r>
            <a:r>
              <a:rPr lang="en-US" dirty="0">
                <a:effectLst/>
                <a:latin typeface="Times New Roman" panose="02020603050405020304" pitchFamily="18" charset="0"/>
                <a:ea typeface="Calibri" panose="020F0502020204030204" pitchFamily="34" charset="0"/>
                <a:cs typeface="Times New Roman" panose="02020603050405020304" pitchFamily="18" charset="0"/>
              </a:rPr>
              <a:t>. It should not require special interpretation, data that are difficult to acquire, excessive personnel, or unavailable equipment.</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dirty="0">
                <a:effectLst/>
                <a:latin typeface="Times New Roman" panose="02020603050405020304" pitchFamily="18" charset="0"/>
                <a:ea typeface="Calibri" panose="020F0502020204030204" pitchFamily="34" charset="0"/>
                <a:cs typeface="Times New Roman" panose="02020603050405020304" pitchFamily="18" charset="0"/>
              </a:rPr>
              <a:t>5. Cost: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Data-gathering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modeling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costs should be low relative to the cost of the project and less than the potential benefits of the project. All costs should be considered, including the costs of data management and of running the model. We would add the following sixth criterion.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b="1" dirty="0">
                <a:effectLst/>
                <a:latin typeface="Times New Roman" panose="02020603050405020304" pitchFamily="18" charset="0"/>
                <a:ea typeface="Calibri" panose="020F0502020204030204" pitchFamily="34" charset="0"/>
                <a:cs typeface="Times New Roman" panose="02020603050405020304" pitchFamily="18" charset="0"/>
              </a:rPr>
              <a:t>6. Easy computerization: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It should be </a:t>
            </a:r>
            <a:r>
              <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easy and convenient to gather and store the information </a:t>
            </a:r>
            <a:r>
              <a:rPr lang="en-US" dirty="0">
                <a:effectLst/>
                <a:latin typeface="Times New Roman" panose="02020603050405020304" pitchFamily="18" charset="0"/>
                <a:ea typeface="Calibri" panose="020F0502020204030204" pitchFamily="34" charset="0"/>
                <a:cs typeface="Times New Roman" panose="02020603050405020304" pitchFamily="18" charset="0"/>
              </a:rPr>
              <a:t>in a computer database, and to manipulate data in the model through use of a widely available, standard computer package such as Excel.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376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C86713-8BC6-4387-9A73-899F708DD60A}"/>
              </a:ext>
            </a:extLst>
          </p:cNvPr>
          <p:cNvSpPr txBox="1"/>
          <p:nvPr/>
        </p:nvSpPr>
        <p:spPr>
          <a:xfrm>
            <a:off x="1132795" y="1634835"/>
            <a:ext cx="10837532" cy="372409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rtl="0">
              <a:spcBef>
                <a:spcPts val="0"/>
              </a:spcBef>
              <a:spcAft>
                <a:spcPts val="0"/>
              </a:spcAft>
            </a:pPr>
            <a:r>
              <a:rPr lang="en-US" sz="28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The project initiation phase generally describes a project.</a:t>
            </a:r>
          </a:p>
          <a:p>
            <a:pPr rtl="0">
              <a:spcBef>
                <a:spcPts val="0"/>
              </a:spcBef>
              <a:spcAft>
                <a:spcPts val="0"/>
              </a:spcAft>
            </a:pP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Wingdings" panose="05000000000000000000" pitchFamily="2" charset="2"/>
              <a:buChar char="q"/>
            </a:pPr>
            <a:r>
              <a:rPr lang="en-US" sz="28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Opportunities or reasons for the project</a:t>
            </a: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Wingdings" panose="05000000000000000000" pitchFamily="2" charset="2"/>
              <a:buChar char="q"/>
            </a:pPr>
            <a:r>
              <a:rPr lang="en-US" sz="28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Project objectives</a:t>
            </a: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Wingdings" panose="05000000000000000000" pitchFamily="2" charset="2"/>
              <a:buChar char="q"/>
            </a:pPr>
            <a:r>
              <a:rPr lang="en-US" sz="28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Assembling a team</a:t>
            </a: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Wingdings" panose="05000000000000000000" pitchFamily="2" charset="2"/>
              <a:buChar char="q"/>
            </a:pPr>
            <a:r>
              <a:rPr lang="en-US" sz="28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Defining business case (defining project in detail)</a:t>
            </a: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Wingdings" panose="05000000000000000000" pitchFamily="2" charset="2"/>
              <a:buChar char="q"/>
            </a:pPr>
            <a:r>
              <a:rPr lang="en-US" sz="28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Project scope, time and cost</a:t>
            </a:r>
            <a:endParaRPr lang="en-US" sz="28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000" dirty="0">
                <a:solidFill>
                  <a:schemeClr val="tx1">
                    <a:lumMod val="95000"/>
                    <a:lumOff val="5000"/>
                  </a:schemeClr>
                </a:solidFill>
              </a:rPr>
              <a:t/>
            </a:r>
            <a:br>
              <a:rPr lang="en-US" sz="2000" dirty="0">
                <a:solidFill>
                  <a:schemeClr val="tx1">
                    <a:lumMod val="95000"/>
                    <a:lumOff val="5000"/>
                  </a:schemeClr>
                </a:solidFill>
              </a:rPr>
            </a:br>
            <a:endParaRPr lang="en-IN" sz="2000" dirty="0">
              <a:solidFill>
                <a:schemeClr val="tx1">
                  <a:lumMod val="95000"/>
                  <a:lumOff val="5000"/>
                </a:schemeClr>
              </a:solidFill>
            </a:endParaRPr>
          </a:p>
        </p:txBody>
      </p:sp>
    </p:spTree>
    <p:extLst>
      <p:ext uri="{BB962C8B-B14F-4D97-AF65-F5344CB8AC3E}">
        <p14:creationId xmlns:p14="http://schemas.microsoft.com/office/powerpoint/2010/main" val="1832719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20E6B80A79E240A05CFB74110C2CC1" ma:contentTypeVersion="3" ma:contentTypeDescription="Create a new document." ma:contentTypeScope="" ma:versionID="2d33e2b3f2d82962eecf0e6039a3132f">
  <xsd:schema xmlns:xsd="http://www.w3.org/2001/XMLSchema" xmlns:xs="http://www.w3.org/2001/XMLSchema" xmlns:p="http://schemas.microsoft.com/office/2006/metadata/properties" xmlns:ns2="c4c2276c-f608-46ba-be43-9ad7284fd5ef" targetNamespace="http://schemas.microsoft.com/office/2006/metadata/properties" ma:root="true" ma:fieldsID="ff49905908407efc39b02fdd4b99ad67" ns2:_="">
    <xsd:import namespace="c4c2276c-f608-46ba-be43-9ad7284fd5e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2276c-f608-46ba-be43-9ad7284fd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47890A-C871-4547-B800-B6AF2B3C147B}"/>
</file>

<file path=customXml/itemProps2.xml><?xml version="1.0" encoding="utf-8"?>
<ds:datastoreItem xmlns:ds="http://schemas.openxmlformats.org/officeDocument/2006/customXml" ds:itemID="{5AFF3095-6A8C-4AE2-A606-E6B314FCE7DF}"/>
</file>

<file path=customXml/itemProps3.xml><?xml version="1.0" encoding="utf-8"?>
<ds:datastoreItem xmlns:ds="http://schemas.openxmlformats.org/officeDocument/2006/customXml" ds:itemID="{D344EB76-B7E1-412C-B2F2-F1E8B9923BC4}"/>
</file>

<file path=docProps/app.xml><?xml version="1.0" encoding="utf-8"?>
<Properties xmlns="http://schemas.openxmlformats.org/officeDocument/2006/extended-properties" xmlns:vt="http://schemas.openxmlformats.org/officeDocument/2006/docPropsVTypes">
  <Template>Wisp</Template>
  <TotalTime>2581</TotalTime>
  <Words>3650</Words>
  <Application>Microsoft Office PowerPoint</Application>
  <PresentationFormat>Widescreen</PresentationFormat>
  <Paragraphs>296</Paragraphs>
  <Slides>58</Slides>
  <Notes>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Calibri</vt:lpstr>
      <vt:lpstr>Century Gothic</vt:lpstr>
      <vt:lpstr>Galliard-Bold</vt:lpstr>
      <vt:lpstr>Kartika</vt:lpstr>
      <vt:lpstr>LiberationSerif</vt:lpstr>
      <vt:lpstr>LiberationSerif-Bold</vt:lpstr>
      <vt:lpstr>Symbol</vt:lpstr>
      <vt:lpstr>Times New Roman</vt:lpstr>
      <vt:lpstr>Wingdings</vt:lpstr>
      <vt:lpstr>Wingdings 3</vt:lpstr>
      <vt:lpstr>Wisp</vt:lpstr>
      <vt:lpstr>MODULE 2 </vt:lpstr>
      <vt:lpstr>PowerPoint Presentation</vt:lpstr>
      <vt:lpstr>PowerPoint Presentation</vt:lpstr>
      <vt:lpstr>How to get a project started </vt:lpstr>
      <vt:lpstr>PowerPoint Presentation</vt:lpstr>
      <vt:lpstr>Selecting project strategically </vt:lpstr>
      <vt:lpstr>Project selection criteria </vt:lpstr>
      <vt:lpstr>PowerPoint Presentation</vt:lpstr>
      <vt:lpstr>PowerPoint Presentation</vt:lpstr>
      <vt:lpstr>Determination of the objective of a project </vt:lpstr>
      <vt:lpstr>The objective and its formulation </vt:lpstr>
      <vt:lpstr>Project Selection And Criteria Of Choice</vt:lpstr>
      <vt:lpstr>Non- Numeric Models</vt:lpstr>
      <vt:lpstr>Numeric Models</vt:lpstr>
      <vt:lpstr>Problem 1</vt:lpstr>
      <vt:lpstr>Problem 2 (a)</vt:lpstr>
      <vt:lpstr>Problem 2 (b)</vt:lpstr>
      <vt:lpstr>Problem 3</vt:lpstr>
      <vt:lpstr>PowerPoint Presentation</vt:lpstr>
      <vt:lpstr>PowerPoint Presentation</vt:lpstr>
      <vt:lpstr>PowerPoint Presentation</vt:lpstr>
      <vt:lpstr>PowerPoint Presentation</vt:lpstr>
      <vt:lpstr>PROJECT PORTFOLIO PROCESS (PPP)</vt:lpstr>
      <vt:lpstr>Project Portfolio Process</vt:lpstr>
      <vt:lpstr>Project Portfolio Process</vt:lpstr>
      <vt:lpstr>PowerPoint Presentation</vt:lpstr>
      <vt:lpstr>PowerPoint Presentation</vt:lpstr>
      <vt:lpstr>PowerPoint Presentation</vt:lpstr>
      <vt:lpstr>Project Portfolio Process (PPP)</vt:lpstr>
      <vt:lpstr>1. Establish a Project Council</vt:lpstr>
      <vt:lpstr>2. Identify Project Categories &amp; Criteria</vt:lpstr>
      <vt:lpstr>Aggregate Project Plan</vt:lpstr>
      <vt:lpstr>Aggregate Project Plan</vt:lpstr>
      <vt:lpstr>PowerPoint Presentation</vt:lpstr>
      <vt:lpstr>PowerPoint Presentation</vt:lpstr>
      <vt:lpstr>3. Collect Project Data</vt:lpstr>
      <vt:lpstr>4. Assess Resource Availability</vt:lpstr>
      <vt:lpstr>5. Reduce the Project and Criteria Set</vt:lpstr>
      <vt:lpstr>6. Prioritise the Projects within Categories</vt:lpstr>
      <vt:lpstr>7. Select the Projects to be funded and held reserve</vt:lpstr>
      <vt:lpstr>8. Implement the Process</vt:lpstr>
      <vt:lpstr>Project sponsor</vt:lpstr>
      <vt:lpstr>Project Sponsor </vt:lpstr>
      <vt:lpstr>Project Sponsors Responsibilities </vt:lpstr>
      <vt:lpstr>Project proposal </vt:lpstr>
      <vt:lpstr>PowerPoint Presentation</vt:lpstr>
      <vt:lpstr>Creating a project charter</vt:lpstr>
      <vt:lpstr>PowerPoint Presentation</vt:lpstr>
      <vt:lpstr>Benefits of Project Charter </vt:lpstr>
      <vt:lpstr>Elements in Project Charter </vt:lpstr>
      <vt:lpstr>Effective project team</vt:lpstr>
      <vt:lpstr>PowerPoint Presentation</vt:lpstr>
      <vt:lpstr>PowerPoint Presentation</vt:lpstr>
      <vt:lpstr>PowerPoint Presentation</vt:lpstr>
      <vt:lpstr>Stages of team development </vt:lpstr>
      <vt:lpstr>Team Dynamics</vt:lpstr>
      <vt:lpstr>The Importance of Team Dynamics in Project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dc:title>
  <dc:creator>trupti markose</dc:creator>
  <cp:lastModifiedBy>Trupti Markose</cp:lastModifiedBy>
  <cp:revision>50</cp:revision>
  <dcterms:created xsi:type="dcterms:W3CDTF">2020-08-29T09:50:25Z</dcterms:created>
  <dcterms:modified xsi:type="dcterms:W3CDTF">2023-03-14T09:48:54Z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0x0101001320E6B80A79E240A05CFB74110C2CC1</vt:lpwstr>
  </property>
</Properties>
</file>